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77" r:id="rId2"/>
    <p:sldId id="267" r:id="rId3"/>
    <p:sldId id="258" r:id="rId4"/>
    <p:sldId id="304" r:id="rId5"/>
    <p:sldId id="353" r:id="rId6"/>
    <p:sldId id="305" r:id="rId7"/>
    <p:sldId id="308" r:id="rId8"/>
    <p:sldId id="309" r:id="rId9"/>
    <p:sldId id="297" r:id="rId10"/>
    <p:sldId id="310" r:id="rId11"/>
    <p:sldId id="311" r:id="rId12"/>
    <p:sldId id="312" r:id="rId13"/>
    <p:sldId id="298" r:id="rId14"/>
    <p:sldId id="337" r:id="rId15"/>
    <p:sldId id="338" r:id="rId16"/>
    <p:sldId id="343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68" r:id="rId26"/>
    <p:sldId id="367" r:id="rId27"/>
    <p:sldId id="369" r:id="rId28"/>
    <p:sldId id="370" r:id="rId29"/>
    <p:sldId id="363" r:id="rId30"/>
    <p:sldId id="364" r:id="rId31"/>
    <p:sldId id="319" r:id="rId32"/>
    <p:sldId id="299" r:id="rId33"/>
    <p:sldId id="301" r:id="rId34"/>
    <p:sldId id="300" r:id="rId35"/>
    <p:sldId id="303" r:id="rId36"/>
    <p:sldId id="302" r:id="rId37"/>
    <p:sldId id="288" r:id="rId38"/>
    <p:sldId id="266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2886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6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94828" autoAdjust="0"/>
  </p:normalViewPr>
  <p:slideViewPr>
    <p:cSldViewPr snapToGrid="0" showGuides="1">
      <p:cViewPr varScale="1">
        <p:scale>
          <a:sx n="83" d="100"/>
          <a:sy n="83" d="100"/>
        </p:scale>
        <p:origin x="216" y="67"/>
      </p:cViewPr>
      <p:guideLst>
        <p:guide pos="416"/>
        <p:guide pos="7256"/>
        <p:guide orient="horz" pos="648"/>
        <p:guide orient="horz" pos="2886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F3329F-AEA1-43A7-8B07-7B25BB644BE9}" type="doc">
      <dgm:prSet loTypeId="urn:microsoft.com/office/officeart/2005/8/layout/cycle2" loCatId="cycle" qsTypeId="urn:microsoft.com/office/officeart/2005/8/quickstyle/3d4" qsCatId="3D" csTypeId="urn:microsoft.com/office/officeart/2005/8/colors/colorful4" csCatId="colorful"/>
      <dgm:spPr/>
      <dgm:t>
        <a:bodyPr/>
        <a:lstStyle/>
        <a:p>
          <a:endParaRPr lang="zh-CN" altLang="en-US"/>
        </a:p>
      </dgm:t>
    </dgm:pt>
    <dgm:pt modelId="{B62B147A-26B7-4DE7-B964-CF5861ECAA55}">
      <dgm:prSet/>
      <dgm:spPr/>
      <dgm:t>
        <a:bodyPr/>
        <a:lstStyle/>
        <a:p>
          <a:pPr rtl="0"/>
          <a:r>
            <a:rPr lang="zh-CN" b="1" dirty="0"/>
            <a:t>限制</a:t>
          </a:r>
          <a:endParaRPr lang="zh-CN" dirty="0"/>
        </a:p>
      </dgm:t>
    </dgm:pt>
    <dgm:pt modelId="{6E2503E2-1403-4474-88B5-8ED40A53C647}" type="parTrans" cxnId="{7F888083-BB1B-4915-ADB1-C9345D6701F5}">
      <dgm:prSet/>
      <dgm:spPr/>
      <dgm:t>
        <a:bodyPr/>
        <a:lstStyle/>
        <a:p>
          <a:endParaRPr lang="zh-CN" altLang="en-US"/>
        </a:p>
      </dgm:t>
    </dgm:pt>
    <dgm:pt modelId="{94224332-5D99-447A-B7E3-B01F3DED0506}" type="sibTrans" cxnId="{7F888083-BB1B-4915-ADB1-C9345D6701F5}">
      <dgm:prSet/>
      <dgm:spPr/>
      <dgm:t>
        <a:bodyPr/>
        <a:lstStyle/>
        <a:p>
          <a:endParaRPr lang="zh-CN" altLang="en-US"/>
        </a:p>
      </dgm:t>
    </dgm:pt>
    <dgm:pt modelId="{8288C817-7B1B-4B89-9930-7569ED7FA56C}">
      <dgm:prSet/>
      <dgm:spPr/>
      <dgm:t>
        <a:bodyPr/>
        <a:lstStyle/>
        <a:p>
          <a:pPr rtl="0"/>
          <a:r>
            <a:rPr lang="zh-CN" b="1"/>
            <a:t>商机</a:t>
          </a:r>
          <a:endParaRPr lang="zh-CN"/>
        </a:p>
      </dgm:t>
    </dgm:pt>
    <dgm:pt modelId="{A62528B8-91E6-47BC-9242-54DD59A4C357}" type="parTrans" cxnId="{DDE346B7-8B57-4A4C-B6FC-3FF060168355}">
      <dgm:prSet/>
      <dgm:spPr/>
      <dgm:t>
        <a:bodyPr/>
        <a:lstStyle/>
        <a:p>
          <a:endParaRPr lang="zh-CN" altLang="en-US"/>
        </a:p>
      </dgm:t>
    </dgm:pt>
    <dgm:pt modelId="{E70E1C60-FD42-4532-8C9A-CAD4D978E20C}" type="sibTrans" cxnId="{DDE346B7-8B57-4A4C-B6FC-3FF060168355}">
      <dgm:prSet/>
      <dgm:spPr/>
      <dgm:t>
        <a:bodyPr/>
        <a:lstStyle/>
        <a:p>
          <a:endParaRPr lang="zh-CN" altLang="en-US"/>
        </a:p>
      </dgm:t>
    </dgm:pt>
    <dgm:pt modelId="{1D140A13-F4AA-4167-85B3-45130125FE9E}" type="pres">
      <dgm:prSet presAssocID="{23F3329F-AEA1-43A7-8B07-7B25BB644BE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FAFD189-7525-49A4-807A-4388F8A3211C}" type="pres">
      <dgm:prSet presAssocID="{B62B147A-26B7-4DE7-B964-CF5861ECAA5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4473CD-224D-419D-A7BB-8B81BA40918E}" type="pres">
      <dgm:prSet presAssocID="{94224332-5D99-447A-B7E3-B01F3DED0506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BA0CDD53-B820-419D-8A34-BF7CB5A3A44C}" type="pres">
      <dgm:prSet presAssocID="{94224332-5D99-447A-B7E3-B01F3DED0506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670F83EC-D4D2-49A7-8754-FBF489EBEB95}" type="pres">
      <dgm:prSet presAssocID="{8288C817-7B1B-4B89-9930-7569ED7FA56C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4DFAD1-8F9C-4091-8081-CB4C1D0B7277}" type="pres">
      <dgm:prSet presAssocID="{E70E1C60-FD42-4532-8C9A-CAD4D978E20C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48771FB2-5045-4575-B7E6-4B09B98C130D}" type="pres">
      <dgm:prSet presAssocID="{E70E1C60-FD42-4532-8C9A-CAD4D978E20C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</dgm:ptLst>
  <dgm:cxnLst>
    <dgm:cxn modelId="{DDE346B7-8B57-4A4C-B6FC-3FF060168355}" srcId="{23F3329F-AEA1-43A7-8B07-7B25BB644BE9}" destId="{8288C817-7B1B-4B89-9930-7569ED7FA56C}" srcOrd="1" destOrd="0" parTransId="{A62528B8-91E6-47BC-9242-54DD59A4C357}" sibTransId="{E70E1C60-FD42-4532-8C9A-CAD4D978E20C}"/>
    <dgm:cxn modelId="{7F888083-BB1B-4915-ADB1-C9345D6701F5}" srcId="{23F3329F-AEA1-43A7-8B07-7B25BB644BE9}" destId="{B62B147A-26B7-4DE7-B964-CF5861ECAA55}" srcOrd="0" destOrd="0" parTransId="{6E2503E2-1403-4474-88B5-8ED40A53C647}" sibTransId="{94224332-5D99-447A-B7E3-B01F3DED0506}"/>
    <dgm:cxn modelId="{18639109-6990-49F7-98EF-45A0D64AB1FA}" type="presOf" srcId="{94224332-5D99-447A-B7E3-B01F3DED0506}" destId="{FF4473CD-224D-419D-A7BB-8B81BA40918E}" srcOrd="0" destOrd="0" presId="urn:microsoft.com/office/officeart/2005/8/layout/cycle2"/>
    <dgm:cxn modelId="{E148B983-9E6B-47B6-A39B-B4CBE2D05836}" type="presOf" srcId="{E70E1C60-FD42-4532-8C9A-CAD4D978E20C}" destId="{924DFAD1-8F9C-4091-8081-CB4C1D0B7277}" srcOrd="0" destOrd="0" presId="urn:microsoft.com/office/officeart/2005/8/layout/cycle2"/>
    <dgm:cxn modelId="{72CB4F8D-6CAD-4615-B291-9BCAEAB4097F}" type="presOf" srcId="{23F3329F-AEA1-43A7-8B07-7B25BB644BE9}" destId="{1D140A13-F4AA-4167-85B3-45130125FE9E}" srcOrd="0" destOrd="0" presId="urn:microsoft.com/office/officeart/2005/8/layout/cycle2"/>
    <dgm:cxn modelId="{E8F2D57C-DCF7-4E70-A364-86A9E59D04A6}" type="presOf" srcId="{8288C817-7B1B-4B89-9930-7569ED7FA56C}" destId="{670F83EC-D4D2-49A7-8754-FBF489EBEB95}" srcOrd="0" destOrd="0" presId="urn:microsoft.com/office/officeart/2005/8/layout/cycle2"/>
    <dgm:cxn modelId="{B5A11302-3199-4C9E-924E-4CB2451E3420}" type="presOf" srcId="{B62B147A-26B7-4DE7-B964-CF5861ECAA55}" destId="{AFAFD189-7525-49A4-807A-4388F8A3211C}" srcOrd="0" destOrd="0" presId="urn:microsoft.com/office/officeart/2005/8/layout/cycle2"/>
    <dgm:cxn modelId="{A358253D-B74F-4D4C-A5AD-049381878BEE}" type="presOf" srcId="{E70E1C60-FD42-4532-8C9A-CAD4D978E20C}" destId="{48771FB2-5045-4575-B7E6-4B09B98C130D}" srcOrd="1" destOrd="0" presId="urn:microsoft.com/office/officeart/2005/8/layout/cycle2"/>
    <dgm:cxn modelId="{0A87D484-5A1C-4B91-9260-E5792C0DF8EA}" type="presOf" srcId="{94224332-5D99-447A-B7E3-B01F3DED0506}" destId="{BA0CDD53-B820-419D-8A34-BF7CB5A3A44C}" srcOrd="1" destOrd="0" presId="urn:microsoft.com/office/officeart/2005/8/layout/cycle2"/>
    <dgm:cxn modelId="{DCE67B6B-BC24-4A6F-BA32-14702FED9946}" type="presParOf" srcId="{1D140A13-F4AA-4167-85B3-45130125FE9E}" destId="{AFAFD189-7525-49A4-807A-4388F8A3211C}" srcOrd="0" destOrd="0" presId="urn:microsoft.com/office/officeart/2005/8/layout/cycle2"/>
    <dgm:cxn modelId="{657C5441-C576-4750-BD52-A08431E4F6B1}" type="presParOf" srcId="{1D140A13-F4AA-4167-85B3-45130125FE9E}" destId="{FF4473CD-224D-419D-A7BB-8B81BA40918E}" srcOrd="1" destOrd="0" presId="urn:microsoft.com/office/officeart/2005/8/layout/cycle2"/>
    <dgm:cxn modelId="{72B6F5B4-6791-4595-BC4C-6FBCBFF1E6A0}" type="presParOf" srcId="{FF4473CD-224D-419D-A7BB-8B81BA40918E}" destId="{BA0CDD53-B820-419D-8A34-BF7CB5A3A44C}" srcOrd="0" destOrd="0" presId="urn:microsoft.com/office/officeart/2005/8/layout/cycle2"/>
    <dgm:cxn modelId="{EC183BF2-6DB9-4B5E-9816-469D76F01B7E}" type="presParOf" srcId="{1D140A13-F4AA-4167-85B3-45130125FE9E}" destId="{670F83EC-D4D2-49A7-8754-FBF489EBEB95}" srcOrd="2" destOrd="0" presId="urn:microsoft.com/office/officeart/2005/8/layout/cycle2"/>
    <dgm:cxn modelId="{34C324FD-402E-4BF3-88A3-298AA2B75329}" type="presParOf" srcId="{1D140A13-F4AA-4167-85B3-45130125FE9E}" destId="{924DFAD1-8F9C-4091-8081-CB4C1D0B7277}" srcOrd="3" destOrd="0" presId="urn:microsoft.com/office/officeart/2005/8/layout/cycle2"/>
    <dgm:cxn modelId="{D19092E3-4CC0-430E-8E20-70982FD63594}" type="presParOf" srcId="{924DFAD1-8F9C-4091-8081-CB4C1D0B7277}" destId="{48771FB2-5045-4575-B7E6-4B09B98C130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F7353C-D3FA-42CF-95B3-3A9468FFD79B}" type="doc">
      <dgm:prSet loTypeId="urn:microsoft.com/office/officeart/2005/8/layout/cycle7" loCatId="cycle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zh-CN" altLang="en-US"/>
        </a:p>
      </dgm:t>
    </dgm:pt>
    <dgm:pt modelId="{7E43959D-419D-496D-96B4-E19C1806CD51}">
      <dgm:prSet custT="1"/>
      <dgm:spPr/>
      <dgm:t>
        <a:bodyPr/>
        <a:lstStyle/>
        <a:p>
          <a:pPr rtl="0"/>
          <a:r>
            <a:rPr lang="zh-CN" altLang="en-US" sz="1800" b="1">
              <a:latin typeface="华文宋体" panose="02010600040101010101" pitchFamily="2" charset="-122"/>
              <a:ea typeface="华文宋体" panose="02010600040101010101" pitchFamily="2" charset="-122"/>
            </a:rPr>
            <a:t>信息决定权</a:t>
          </a:r>
        </a:p>
      </dgm:t>
    </dgm:pt>
    <dgm:pt modelId="{120C08A6-630D-4480-A920-CEDAE4608AF9}" type="parTrans" cxnId="{C1573642-EFFE-4CB6-A9FC-EA03CE6C01F0}">
      <dgm:prSet/>
      <dgm:spPr/>
      <dgm:t>
        <a:bodyPr/>
        <a:lstStyle/>
        <a:p>
          <a:endParaRPr lang="zh-CN" altLang="en-US" sz="1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3EE75ED2-7E07-4A89-B9FD-ACA072D21815}" type="sibTrans" cxnId="{C1573642-EFFE-4CB6-A9FC-EA03CE6C01F0}">
      <dgm:prSet custT="1"/>
      <dgm:spPr/>
      <dgm:t>
        <a:bodyPr/>
        <a:lstStyle/>
        <a:p>
          <a:endParaRPr lang="zh-CN" altLang="en-US" sz="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879D4E94-C81E-46FE-8AC3-46F56FF5011E}">
      <dgm:prSet custT="1"/>
      <dgm:spPr/>
      <dgm:t>
        <a:bodyPr/>
        <a:lstStyle/>
        <a:p>
          <a:pPr rtl="0"/>
          <a:r>
            <a:rPr lang="zh-CN" altLang="en-US" sz="1800" b="1">
              <a:latin typeface="华文宋体" panose="02010600040101010101" pitchFamily="2" charset="-122"/>
              <a:ea typeface="华文宋体" panose="02010600040101010101" pitchFamily="2" charset="-122"/>
            </a:rPr>
            <a:t>信息保密权</a:t>
          </a:r>
        </a:p>
      </dgm:t>
    </dgm:pt>
    <dgm:pt modelId="{42959A4B-30E4-4287-8062-AB14D44BAECC}" type="parTrans" cxnId="{153DBCE0-D12B-4A34-A611-53624D212ABE}">
      <dgm:prSet/>
      <dgm:spPr/>
      <dgm:t>
        <a:bodyPr/>
        <a:lstStyle/>
        <a:p>
          <a:endParaRPr lang="zh-CN" altLang="en-US" sz="1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1DE5895D-B18F-4A89-B53D-71EBEB4EF55C}" type="sibTrans" cxnId="{153DBCE0-D12B-4A34-A611-53624D212ABE}">
      <dgm:prSet custT="1"/>
      <dgm:spPr/>
      <dgm:t>
        <a:bodyPr/>
        <a:lstStyle/>
        <a:p>
          <a:endParaRPr lang="zh-CN" altLang="en-US" sz="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ABB804E6-E201-4141-B377-0E195ABBE130}">
      <dgm:prSet custT="1"/>
      <dgm:spPr/>
      <dgm:t>
        <a:bodyPr/>
        <a:lstStyle/>
        <a:p>
          <a:pPr rtl="0"/>
          <a:r>
            <a:rPr lang="zh-CN" altLang="en-US" sz="1800" b="1" dirty="0">
              <a:latin typeface="华文宋体" panose="02010600040101010101" pitchFamily="2" charset="-122"/>
              <a:ea typeface="华文宋体" panose="02010600040101010101" pitchFamily="2" charset="-122"/>
            </a:rPr>
            <a:t>信息查询权</a:t>
          </a:r>
        </a:p>
      </dgm:t>
    </dgm:pt>
    <dgm:pt modelId="{4DBEA543-9BC7-49CB-90D6-084F275BC5E6}" type="parTrans" cxnId="{60EE2DAE-149B-4C00-A1CF-53E168E21201}">
      <dgm:prSet/>
      <dgm:spPr/>
      <dgm:t>
        <a:bodyPr/>
        <a:lstStyle/>
        <a:p>
          <a:endParaRPr lang="zh-CN" altLang="en-US" sz="1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F261AA75-3CDF-4F6F-AC06-1D272F4D47D1}" type="sibTrans" cxnId="{60EE2DAE-149B-4C00-A1CF-53E168E21201}">
      <dgm:prSet custT="1"/>
      <dgm:spPr/>
      <dgm:t>
        <a:bodyPr/>
        <a:lstStyle/>
        <a:p>
          <a:endParaRPr lang="zh-CN" altLang="en-US" sz="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0FB5FCFB-4530-4E50-9B3E-7FAD88499A51}">
      <dgm:prSet custT="1"/>
      <dgm:spPr/>
      <dgm:t>
        <a:bodyPr/>
        <a:lstStyle/>
        <a:p>
          <a:pPr rtl="0"/>
          <a:r>
            <a:rPr lang="zh-CN" altLang="en-US" sz="1800" b="1">
              <a:latin typeface="华文宋体" panose="02010600040101010101" pitchFamily="2" charset="-122"/>
              <a:ea typeface="华文宋体" panose="02010600040101010101" pitchFamily="2" charset="-122"/>
            </a:rPr>
            <a:t>信息更正权</a:t>
          </a:r>
        </a:p>
      </dgm:t>
    </dgm:pt>
    <dgm:pt modelId="{889FC650-9885-483F-BD2A-FB8EEE3B262B}" type="parTrans" cxnId="{EC85D836-57B4-44EE-8F65-65B3B7AF0176}">
      <dgm:prSet/>
      <dgm:spPr/>
      <dgm:t>
        <a:bodyPr/>
        <a:lstStyle/>
        <a:p>
          <a:endParaRPr lang="zh-CN" altLang="en-US" sz="1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276FCA89-2046-4466-BEFF-D7B71886D87C}" type="sibTrans" cxnId="{EC85D836-57B4-44EE-8F65-65B3B7AF0176}">
      <dgm:prSet custT="1"/>
      <dgm:spPr/>
      <dgm:t>
        <a:bodyPr/>
        <a:lstStyle/>
        <a:p>
          <a:endParaRPr lang="zh-CN" altLang="en-US" sz="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731D2FD3-1A7B-48F9-B0A6-3A4BD781A507}">
      <dgm:prSet custT="1"/>
      <dgm:spPr/>
      <dgm:t>
        <a:bodyPr/>
        <a:lstStyle/>
        <a:p>
          <a:pPr rtl="0"/>
          <a:r>
            <a:rPr lang="zh-CN" altLang="en-US" sz="1800" b="1">
              <a:latin typeface="华文宋体" panose="02010600040101010101" pitchFamily="2" charset="-122"/>
              <a:ea typeface="华文宋体" panose="02010600040101010101" pitchFamily="2" charset="-122"/>
            </a:rPr>
            <a:t>信息封锁权</a:t>
          </a:r>
        </a:p>
      </dgm:t>
    </dgm:pt>
    <dgm:pt modelId="{532D125B-26A1-41B9-9E75-8B3BBD31159D}" type="parTrans" cxnId="{4771771D-C2C9-4B08-9D52-CA085C369FA5}">
      <dgm:prSet/>
      <dgm:spPr/>
      <dgm:t>
        <a:bodyPr/>
        <a:lstStyle/>
        <a:p>
          <a:endParaRPr lang="zh-CN" altLang="en-US" sz="1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6CE4DE47-C1A8-42E4-9912-BC0151694798}" type="sibTrans" cxnId="{4771771D-C2C9-4B08-9D52-CA085C369FA5}">
      <dgm:prSet custT="1"/>
      <dgm:spPr/>
      <dgm:t>
        <a:bodyPr/>
        <a:lstStyle/>
        <a:p>
          <a:endParaRPr lang="zh-CN" altLang="en-US" sz="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8E207923-1AB1-43BD-BDF2-553A3A3957F6}">
      <dgm:prSet custT="1"/>
      <dgm:spPr/>
      <dgm:t>
        <a:bodyPr/>
        <a:lstStyle/>
        <a:p>
          <a:pPr rtl="0"/>
          <a:r>
            <a:rPr lang="zh-CN" altLang="en-US" sz="1800" b="1">
              <a:latin typeface="华文宋体" panose="02010600040101010101" pitchFamily="2" charset="-122"/>
              <a:ea typeface="华文宋体" panose="02010600040101010101" pitchFamily="2" charset="-122"/>
            </a:rPr>
            <a:t>信息删除权</a:t>
          </a:r>
        </a:p>
      </dgm:t>
    </dgm:pt>
    <dgm:pt modelId="{7FCC87BC-8154-41E6-BF3D-2E7CD40E115E}" type="parTrans" cxnId="{60B6638D-EB99-4601-B997-703F417287B5}">
      <dgm:prSet/>
      <dgm:spPr/>
      <dgm:t>
        <a:bodyPr/>
        <a:lstStyle/>
        <a:p>
          <a:endParaRPr lang="zh-CN" altLang="en-US" sz="1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9E9F2D5F-A86E-4861-8E81-46805F23DC0E}" type="sibTrans" cxnId="{60B6638D-EB99-4601-B997-703F417287B5}">
      <dgm:prSet custT="1"/>
      <dgm:spPr/>
      <dgm:t>
        <a:bodyPr/>
        <a:lstStyle/>
        <a:p>
          <a:endParaRPr lang="zh-CN" altLang="en-US" sz="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86F7469A-17A5-4241-8874-9602A8FD26DD}">
      <dgm:prSet custT="1"/>
      <dgm:spPr/>
      <dgm:t>
        <a:bodyPr/>
        <a:lstStyle/>
        <a:p>
          <a:pPr rtl="0"/>
          <a:r>
            <a:rPr lang="zh-CN" altLang="en-US" sz="1800" b="1">
              <a:latin typeface="华文宋体" panose="02010600040101010101" pitchFamily="2" charset="-122"/>
              <a:ea typeface="华文宋体" panose="02010600040101010101" pitchFamily="2" charset="-122"/>
            </a:rPr>
            <a:t>报酬请求权。</a:t>
          </a:r>
        </a:p>
      </dgm:t>
    </dgm:pt>
    <dgm:pt modelId="{FB4C60A6-551E-4FFD-9D21-6F8D280269FF}" type="parTrans" cxnId="{D431A471-BB67-43BC-8406-9AEAA60F9961}">
      <dgm:prSet/>
      <dgm:spPr/>
      <dgm:t>
        <a:bodyPr/>
        <a:lstStyle/>
        <a:p>
          <a:endParaRPr lang="zh-CN" altLang="en-US" sz="1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ACE232D0-2A1C-4D4A-BBBC-14594EFAC0F4}" type="sibTrans" cxnId="{D431A471-BB67-43BC-8406-9AEAA60F9961}">
      <dgm:prSet custT="1"/>
      <dgm:spPr/>
      <dgm:t>
        <a:bodyPr/>
        <a:lstStyle/>
        <a:p>
          <a:endParaRPr lang="zh-CN" altLang="en-US" sz="800" b="1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93D16F19-9C09-4CFF-BAAC-722F61CC7C2E}" type="pres">
      <dgm:prSet presAssocID="{07F7353C-D3FA-42CF-95B3-3A9468FFD79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33915DB-9F24-47E8-AFF8-20EC2597C14C}" type="pres">
      <dgm:prSet presAssocID="{7E43959D-419D-496D-96B4-E19C1806CD51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189943-19EE-4758-BD40-22F786FD9960}" type="pres">
      <dgm:prSet presAssocID="{3EE75ED2-7E07-4A89-B9FD-ACA072D21815}" presName="sibTrans" presStyleLbl="sibTrans2D1" presStyleIdx="0" presStyleCnt="7"/>
      <dgm:spPr/>
      <dgm:t>
        <a:bodyPr/>
        <a:lstStyle/>
        <a:p>
          <a:endParaRPr lang="zh-CN" altLang="en-US"/>
        </a:p>
      </dgm:t>
    </dgm:pt>
    <dgm:pt modelId="{418335EA-90F3-4178-96C3-C0EDFDBC6BB5}" type="pres">
      <dgm:prSet presAssocID="{3EE75ED2-7E07-4A89-B9FD-ACA072D21815}" presName="connectorText" presStyleLbl="sibTrans2D1" presStyleIdx="0" presStyleCnt="7"/>
      <dgm:spPr/>
      <dgm:t>
        <a:bodyPr/>
        <a:lstStyle/>
        <a:p>
          <a:endParaRPr lang="zh-CN" altLang="en-US"/>
        </a:p>
      </dgm:t>
    </dgm:pt>
    <dgm:pt modelId="{1CB24DA0-BE3A-4694-8B43-68C6AF02F001}" type="pres">
      <dgm:prSet presAssocID="{879D4E94-C81E-46FE-8AC3-46F56FF5011E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F35486-9BB9-444A-A117-3556B6B90DC7}" type="pres">
      <dgm:prSet presAssocID="{1DE5895D-B18F-4A89-B53D-71EBEB4EF55C}" presName="sibTrans" presStyleLbl="sibTrans2D1" presStyleIdx="1" presStyleCnt="7"/>
      <dgm:spPr/>
      <dgm:t>
        <a:bodyPr/>
        <a:lstStyle/>
        <a:p>
          <a:endParaRPr lang="zh-CN" altLang="en-US"/>
        </a:p>
      </dgm:t>
    </dgm:pt>
    <dgm:pt modelId="{C09D7480-CF60-4821-BC34-FD7D2D20E2A8}" type="pres">
      <dgm:prSet presAssocID="{1DE5895D-B18F-4A89-B53D-71EBEB4EF55C}" presName="connectorText" presStyleLbl="sibTrans2D1" presStyleIdx="1" presStyleCnt="7"/>
      <dgm:spPr/>
      <dgm:t>
        <a:bodyPr/>
        <a:lstStyle/>
        <a:p>
          <a:endParaRPr lang="zh-CN" altLang="en-US"/>
        </a:p>
      </dgm:t>
    </dgm:pt>
    <dgm:pt modelId="{FFCF07AA-0B5B-4C3F-B3A3-EA004880D294}" type="pres">
      <dgm:prSet presAssocID="{ABB804E6-E201-4141-B377-0E195ABBE130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C46AEC-3AC0-4867-8BD3-AEB79DBCEC5B}" type="pres">
      <dgm:prSet presAssocID="{F261AA75-3CDF-4F6F-AC06-1D272F4D47D1}" presName="sibTrans" presStyleLbl="sibTrans2D1" presStyleIdx="2" presStyleCnt="7"/>
      <dgm:spPr/>
      <dgm:t>
        <a:bodyPr/>
        <a:lstStyle/>
        <a:p>
          <a:endParaRPr lang="zh-CN" altLang="en-US"/>
        </a:p>
      </dgm:t>
    </dgm:pt>
    <dgm:pt modelId="{A7DB3F54-9EA0-4D5B-B266-9D3C62AF4410}" type="pres">
      <dgm:prSet presAssocID="{F261AA75-3CDF-4F6F-AC06-1D272F4D47D1}" presName="connectorText" presStyleLbl="sibTrans2D1" presStyleIdx="2" presStyleCnt="7"/>
      <dgm:spPr/>
      <dgm:t>
        <a:bodyPr/>
        <a:lstStyle/>
        <a:p>
          <a:endParaRPr lang="zh-CN" altLang="en-US"/>
        </a:p>
      </dgm:t>
    </dgm:pt>
    <dgm:pt modelId="{D8F1A146-2C09-48F3-886D-7EB0839AF3D0}" type="pres">
      <dgm:prSet presAssocID="{0FB5FCFB-4530-4E50-9B3E-7FAD88499A5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01CD2E-E3A8-4941-AE53-2DA5555F1A98}" type="pres">
      <dgm:prSet presAssocID="{276FCA89-2046-4466-BEFF-D7B71886D87C}" presName="sibTrans" presStyleLbl="sibTrans2D1" presStyleIdx="3" presStyleCnt="7"/>
      <dgm:spPr/>
      <dgm:t>
        <a:bodyPr/>
        <a:lstStyle/>
        <a:p>
          <a:endParaRPr lang="zh-CN" altLang="en-US"/>
        </a:p>
      </dgm:t>
    </dgm:pt>
    <dgm:pt modelId="{8A7A458E-BEAE-4407-81CF-117857330126}" type="pres">
      <dgm:prSet presAssocID="{276FCA89-2046-4466-BEFF-D7B71886D87C}" presName="connectorText" presStyleLbl="sibTrans2D1" presStyleIdx="3" presStyleCnt="7"/>
      <dgm:spPr/>
      <dgm:t>
        <a:bodyPr/>
        <a:lstStyle/>
        <a:p>
          <a:endParaRPr lang="zh-CN" altLang="en-US"/>
        </a:p>
      </dgm:t>
    </dgm:pt>
    <dgm:pt modelId="{334140F7-C986-4141-AD09-DDA6B6BF1511}" type="pres">
      <dgm:prSet presAssocID="{731D2FD3-1A7B-48F9-B0A6-3A4BD781A507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D22BFE-D9F5-4677-9B28-E9CC91B467E7}" type="pres">
      <dgm:prSet presAssocID="{6CE4DE47-C1A8-42E4-9912-BC0151694798}" presName="sibTrans" presStyleLbl="sibTrans2D1" presStyleIdx="4" presStyleCnt="7"/>
      <dgm:spPr/>
      <dgm:t>
        <a:bodyPr/>
        <a:lstStyle/>
        <a:p>
          <a:endParaRPr lang="zh-CN" altLang="en-US"/>
        </a:p>
      </dgm:t>
    </dgm:pt>
    <dgm:pt modelId="{87351123-B963-4DB0-8932-99B851542747}" type="pres">
      <dgm:prSet presAssocID="{6CE4DE47-C1A8-42E4-9912-BC0151694798}" presName="connectorText" presStyleLbl="sibTrans2D1" presStyleIdx="4" presStyleCnt="7"/>
      <dgm:spPr/>
      <dgm:t>
        <a:bodyPr/>
        <a:lstStyle/>
        <a:p>
          <a:endParaRPr lang="zh-CN" altLang="en-US"/>
        </a:p>
      </dgm:t>
    </dgm:pt>
    <dgm:pt modelId="{AA0FF1EB-C15E-4E4F-B663-85AF3EAA03D3}" type="pres">
      <dgm:prSet presAssocID="{8E207923-1AB1-43BD-BDF2-553A3A3957F6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4E0E83-1E9A-4B37-96B0-EDFD37AC5183}" type="pres">
      <dgm:prSet presAssocID="{9E9F2D5F-A86E-4861-8E81-46805F23DC0E}" presName="sibTrans" presStyleLbl="sibTrans2D1" presStyleIdx="5" presStyleCnt="7"/>
      <dgm:spPr/>
      <dgm:t>
        <a:bodyPr/>
        <a:lstStyle/>
        <a:p>
          <a:endParaRPr lang="zh-CN" altLang="en-US"/>
        </a:p>
      </dgm:t>
    </dgm:pt>
    <dgm:pt modelId="{40393E09-2F2F-4606-9F5B-FF3E30D37172}" type="pres">
      <dgm:prSet presAssocID="{9E9F2D5F-A86E-4861-8E81-46805F23DC0E}" presName="connectorText" presStyleLbl="sibTrans2D1" presStyleIdx="5" presStyleCnt="7"/>
      <dgm:spPr/>
      <dgm:t>
        <a:bodyPr/>
        <a:lstStyle/>
        <a:p>
          <a:endParaRPr lang="zh-CN" altLang="en-US"/>
        </a:p>
      </dgm:t>
    </dgm:pt>
    <dgm:pt modelId="{AD2E480D-3529-4B5F-946C-6C22A2221CCB}" type="pres">
      <dgm:prSet presAssocID="{86F7469A-17A5-4241-8874-9602A8FD26DD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4CF993-8F31-48CD-B455-DC5277EEF74D}" type="pres">
      <dgm:prSet presAssocID="{ACE232D0-2A1C-4D4A-BBBC-14594EFAC0F4}" presName="sibTrans" presStyleLbl="sibTrans2D1" presStyleIdx="6" presStyleCnt="7"/>
      <dgm:spPr/>
      <dgm:t>
        <a:bodyPr/>
        <a:lstStyle/>
        <a:p>
          <a:endParaRPr lang="zh-CN" altLang="en-US"/>
        </a:p>
      </dgm:t>
    </dgm:pt>
    <dgm:pt modelId="{2085D780-E484-4F36-B735-B486B096BBC4}" type="pres">
      <dgm:prSet presAssocID="{ACE232D0-2A1C-4D4A-BBBC-14594EFAC0F4}" presName="connectorText" presStyleLbl="sibTrans2D1" presStyleIdx="6" presStyleCnt="7"/>
      <dgm:spPr/>
      <dgm:t>
        <a:bodyPr/>
        <a:lstStyle/>
        <a:p>
          <a:endParaRPr lang="zh-CN" altLang="en-US"/>
        </a:p>
      </dgm:t>
    </dgm:pt>
  </dgm:ptLst>
  <dgm:cxnLst>
    <dgm:cxn modelId="{B05BC85A-FF6C-4201-8E87-1F70337B4E72}" type="presOf" srcId="{ABB804E6-E201-4141-B377-0E195ABBE130}" destId="{FFCF07AA-0B5B-4C3F-B3A3-EA004880D294}" srcOrd="0" destOrd="0" presId="urn:microsoft.com/office/officeart/2005/8/layout/cycle7"/>
    <dgm:cxn modelId="{48AAE17D-5375-4CBB-ADF4-66540FE8A50F}" type="presOf" srcId="{ACE232D0-2A1C-4D4A-BBBC-14594EFAC0F4}" destId="{2085D780-E484-4F36-B735-B486B096BBC4}" srcOrd="1" destOrd="0" presId="urn:microsoft.com/office/officeart/2005/8/layout/cycle7"/>
    <dgm:cxn modelId="{4112A0A2-4BAA-4D47-A307-FCB2281EEB5A}" type="presOf" srcId="{ACE232D0-2A1C-4D4A-BBBC-14594EFAC0F4}" destId="{364CF993-8F31-48CD-B455-DC5277EEF74D}" srcOrd="0" destOrd="0" presId="urn:microsoft.com/office/officeart/2005/8/layout/cycle7"/>
    <dgm:cxn modelId="{4214F969-FBB3-458C-B36A-A58B9FCC78A9}" type="presOf" srcId="{7E43959D-419D-496D-96B4-E19C1806CD51}" destId="{533915DB-9F24-47E8-AFF8-20EC2597C14C}" srcOrd="0" destOrd="0" presId="urn:microsoft.com/office/officeart/2005/8/layout/cycle7"/>
    <dgm:cxn modelId="{60B6638D-EB99-4601-B997-703F417287B5}" srcId="{07F7353C-D3FA-42CF-95B3-3A9468FFD79B}" destId="{8E207923-1AB1-43BD-BDF2-553A3A3957F6}" srcOrd="5" destOrd="0" parTransId="{7FCC87BC-8154-41E6-BF3D-2E7CD40E115E}" sibTransId="{9E9F2D5F-A86E-4861-8E81-46805F23DC0E}"/>
    <dgm:cxn modelId="{244F52BD-F231-4829-94A8-1CF5EDF0C251}" type="presOf" srcId="{3EE75ED2-7E07-4A89-B9FD-ACA072D21815}" destId="{418335EA-90F3-4178-96C3-C0EDFDBC6BB5}" srcOrd="1" destOrd="0" presId="urn:microsoft.com/office/officeart/2005/8/layout/cycle7"/>
    <dgm:cxn modelId="{A5E0EB24-E8D3-4173-82A7-7D95E46CF88D}" type="presOf" srcId="{1DE5895D-B18F-4A89-B53D-71EBEB4EF55C}" destId="{D2F35486-9BB9-444A-A117-3556B6B90DC7}" srcOrd="0" destOrd="0" presId="urn:microsoft.com/office/officeart/2005/8/layout/cycle7"/>
    <dgm:cxn modelId="{D431A471-BB67-43BC-8406-9AEAA60F9961}" srcId="{07F7353C-D3FA-42CF-95B3-3A9468FFD79B}" destId="{86F7469A-17A5-4241-8874-9602A8FD26DD}" srcOrd="6" destOrd="0" parTransId="{FB4C60A6-551E-4FFD-9D21-6F8D280269FF}" sibTransId="{ACE232D0-2A1C-4D4A-BBBC-14594EFAC0F4}"/>
    <dgm:cxn modelId="{60EE2DAE-149B-4C00-A1CF-53E168E21201}" srcId="{07F7353C-D3FA-42CF-95B3-3A9468FFD79B}" destId="{ABB804E6-E201-4141-B377-0E195ABBE130}" srcOrd="2" destOrd="0" parTransId="{4DBEA543-9BC7-49CB-90D6-084F275BC5E6}" sibTransId="{F261AA75-3CDF-4F6F-AC06-1D272F4D47D1}"/>
    <dgm:cxn modelId="{4771771D-C2C9-4B08-9D52-CA085C369FA5}" srcId="{07F7353C-D3FA-42CF-95B3-3A9468FFD79B}" destId="{731D2FD3-1A7B-48F9-B0A6-3A4BD781A507}" srcOrd="4" destOrd="0" parTransId="{532D125B-26A1-41B9-9E75-8B3BBD31159D}" sibTransId="{6CE4DE47-C1A8-42E4-9912-BC0151694798}"/>
    <dgm:cxn modelId="{7034F8F0-25D4-4CB2-96C0-45C0FA72A943}" type="presOf" srcId="{07F7353C-D3FA-42CF-95B3-3A9468FFD79B}" destId="{93D16F19-9C09-4CFF-BAAC-722F61CC7C2E}" srcOrd="0" destOrd="0" presId="urn:microsoft.com/office/officeart/2005/8/layout/cycle7"/>
    <dgm:cxn modelId="{90445440-F277-40E3-A59E-61CD4ED1CED6}" type="presOf" srcId="{9E9F2D5F-A86E-4861-8E81-46805F23DC0E}" destId="{40393E09-2F2F-4606-9F5B-FF3E30D37172}" srcOrd="1" destOrd="0" presId="urn:microsoft.com/office/officeart/2005/8/layout/cycle7"/>
    <dgm:cxn modelId="{7162FE48-5D9D-4B27-B1CE-137290208F5F}" type="presOf" srcId="{F261AA75-3CDF-4F6F-AC06-1D272F4D47D1}" destId="{A7DB3F54-9EA0-4D5B-B266-9D3C62AF4410}" srcOrd="1" destOrd="0" presId="urn:microsoft.com/office/officeart/2005/8/layout/cycle7"/>
    <dgm:cxn modelId="{21B12DBA-B5E8-4109-92D5-ACD4F7EBDAB1}" type="presOf" srcId="{276FCA89-2046-4466-BEFF-D7B71886D87C}" destId="{6101CD2E-E3A8-4941-AE53-2DA5555F1A98}" srcOrd="0" destOrd="0" presId="urn:microsoft.com/office/officeart/2005/8/layout/cycle7"/>
    <dgm:cxn modelId="{B8F7C988-FE79-46E2-8FFA-BBE789B8AFD9}" type="presOf" srcId="{F261AA75-3CDF-4F6F-AC06-1D272F4D47D1}" destId="{91C46AEC-3AC0-4867-8BD3-AEB79DBCEC5B}" srcOrd="0" destOrd="0" presId="urn:microsoft.com/office/officeart/2005/8/layout/cycle7"/>
    <dgm:cxn modelId="{F808A3C6-D969-469B-B2E7-3F72834082CF}" type="presOf" srcId="{731D2FD3-1A7B-48F9-B0A6-3A4BD781A507}" destId="{334140F7-C986-4141-AD09-DDA6B6BF1511}" srcOrd="0" destOrd="0" presId="urn:microsoft.com/office/officeart/2005/8/layout/cycle7"/>
    <dgm:cxn modelId="{88FC9D73-E12E-4A89-9CAA-188EE3EDCE98}" type="presOf" srcId="{8E207923-1AB1-43BD-BDF2-553A3A3957F6}" destId="{AA0FF1EB-C15E-4E4F-B663-85AF3EAA03D3}" srcOrd="0" destOrd="0" presId="urn:microsoft.com/office/officeart/2005/8/layout/cycle7"/>
    <dgm:cxn modelId="{66743BFB-EB88-4EFC-AEA0-CECD65FA53A1}" type="presOf" srcId="{6CE4DE47-C1A8-42E4-9912-BC0151694798}" destId="{22D22BFE-D9F5-4677-9B28-E9CC91B467E7}" srcOrd="0" destOrd="0" presId="urn:microsoft.com/office/officeart/2005/8/layout/cycle7"/>
    <dgm:cxn modelId="{BA35FC80-4DA8-47F5-BD26-11271AD3267C}" type="presOf" srcId="{276FCA89-2046-4466-BEFF-D7B71886D87C}" destId="{8A7A458E-BEAE-4407-81CF-117857330126}" srcOrd="1" destOrd="0" presId="urn:microsoft.com/office/officeart/2005/8/layout/cycle7"/>
    <dgm:cxn modelId="{D92D61C1-BAD1-4BDB-A141-E7340277C69B}" type="presOf" srcId="{86F7469A-17A5-4241-8874-9602A8FD26DD}" destId="{AD2E480D-3529-4B5F-946C-6C22A2221CCB}" srcOrd="0" destOrd="0" presId="urn:microsoft.com/office/officeart/2005/8/layout/cycle7"/>
    <dgm:cxn modelId="{0BBEB973-CE8D-49C9-B424-F2233DAF6300}" type="presOf" srcId="{6CE4DE47-C1A8-42E4-9912-BC0151694798}" destId="{87351123-B963-4DB0-8932-99B851542747}" srcOrd="1" destOrd="0" presId="urn:microsoft.com/office/officeart/2005/8/layout/cycle7"/>
    <dgm:cxn modelId="{20E692AE-F68A-4387-ACC5-4B3C6B6B1F2E}" type="presOf" srcId="{9E9F2D5F-A86E-4861-8E81-46805F23DC0E}" destId="{844E0E83-1E9A-4B37-96B0-EDFD37AC5183}" srcOrd="0" destOrd="0" presId="urn:microsoft.com/office/officeart/2005/8/layout/cycle7"/>
    <dgm:cxn modelId="{501BDDF1-53ED-483F-ACED-56827FB69B0B}" type="presOf" srcId="{1DE5895D-B18F-4A89-B53D-71EBEB4EF55C}" destId="{C09D7480-CF60-4821-BC34-FD7D2D20E2A8}" srcOrd="1" destOrd="0" presId="urn:microsoft.com/office/officeart/2005/8/layout/cycle7"/>
    <dgm:cxn modelId="{153DBCE0-D12B-4A34-A611-53624D212ABE}" srcId="{07F7353C-D3FA-42CF-95B3-3A9468FFD79B}" destId="{879D4E94-C81E-46FE-8AC3-46F56FF5011E}" srcOrd="1" destOrd="0" parTransId="{42959A4B-30E4-4287-8062-AB14D44BAECC}" sibTransId="{1DE5895D-B18F-4A89-B53D-71EBEB4EF55C}"/>
    <dgm:cxn modelId="{0B5B1D64-D484-4D44-BCDB-2655F7E5BD39}" type="presOf" srcId="{0FB5FCFB-4530-4E50-9B3E-7FAD88499A51}" destId="{D8F1A146-2C09-48F3-886D-7EB0839AF3D0}" srcOrd="0" destOrd="0" presId="urn:microsoft.com/office/officeart/2005/8/layout/cycle7"/>
    <dgm:cxn modelId="{B535B435-7F80-4EEC-9226-67EF5DAB650E}" type="presOf" srcId="{879D4E94-C81E-46FE-8AC3-46F56FF5011E}" destId="{1CB24DA0-BE3A-4694-8B43-68C6AF02F001}" srcOrd="0" destOrd="0" presId="urn:microsoft.com/office/officeart/2005/8/layout/cycle7"/>
    <dgm:cxn modelId="{3639F093-52B4-4628-8127-2065EE0B49E4}" type="presOf" srcId="{3EE75ED2-7E07-4A89-B9FD-ACA072D21815}" destId="{A0189943-19EE-4758-BD40-22F786FD9960}" srcOrd="0" destOrd="0" presId="urn:microsoft.com/office/officeart/2005/8/layout/cycle7"/>
    <dgm:cxn modelId="{C1573642-EFFE-4CB6-A9FC-EA03CE6C01F0}" srcId="{07F7353C-D3FA-42CF-95B3-3A9468FFD79B}" destId="{7E43959D-419D-496D-96B4-E19C1806CD51}" srcOrd="0" destOrd="0" parTransId="{120C08A6-630D-4480-A920-CEDAE4608AF9}" sibTransId="{3EE75ED2-7E07-4A89-B9FD-ACA072D21815}"/>
    <dgm:cxn modelId="{EC85D836-57B4-44EE-8F65-65B3B7AF0176}" srcId="{07F7353C-D3FA-42CF-95B3-3A9468FFD79B}" destId="{0FB5FCFB-4530-4E50-9B3E-7FAD88499A51}" srcOrd="3" destOrd="0" parTransId="{889FC650-9885-483F-BD2A-FB8EEE3B262B}" sibTransId="{276FCA89-2046-4466-BEFF-D7B71886D87C}"/>
    <dgm:cxn modelId="{8B6E1AAB-2FE2-48EF-9443-3D2C01DAD2A2}" type="presParOf" srcId="{93D16F19-9C09-4CFF-BAAC-722F61CC7C2E}" destId="{533915DB-9F24-47E8-AFF8-20EC2597C14C}" srcOrd="0" destOrd="0" presId="urn:microsoft.com/office/officeart/2005/8/layout/cycle7"/>
    <dgm:cxn modelId="{26A6EF87-EDB3-494C-9BE9-23CE378702B4}" type="presParOf" srcId="{93D16F19-9C09-4CFF-BAAC-722F61CC7C2E}" destId="{A0189943-19EE-4758-BD40-22F786FD9960}" srcOrd="1" destOrd="0" presId="urn:microsoft.com/office/officeart/2005/8/layout/cycle7"/>
    <dgm:cxn modelId="{CDCCC9F9-95D1-4E20-82AA-8CFCE581D26D}" type="presParOf" srcId="{A0189943-19EE-4758-BD40-22F786FD9960}" destId="{418335EA-90F3-4178-96C3-C0EDFDBC6BB5}" srcOrd="0" destOrd="0" presId="urn:microsoft.com/office/officeart/2005/8/layout/cycle7"/>
    <dgm:cxn modelId="{86DC2613-332A-477C-9A26-F6BA45C63803}" type="presParOf" srcId="{93D16F19-9C09-4CFF-BAAC-722F61CC7C2E}" destId="{1CB24DA0-BE3A-4694-8B43-68C6AF02F001}" srcOrd="2" destOrd="0" presId="urn:microsoft.com/office/officeart/2005/8/layout/cycle7"/>
    <dgm:cxn modelId="{9D9FE1CE-B3A0-4F0A-B33C-AEA4D5EB19F4}" type="presParOf" srcId="{93D16F19-9C09-4CFF-BAAC-722F61CC7C2E}" destId="{D2F35486-9BB9-444A-A117-3556B6B90DC7}" srcOrd="3" destOrd="0" presId="urn:microsoft.com/office/officeart/2005/8/layout/cycle7"/>
    <dgm:cxn modelId="{1DD75730-9148-400E-9951-E4AFCA475E74}" type="presParOf" srcId="{D2F35486-9BB9-444A-A117-3556B6B90DC7}" destId="{C09D7480-CF60-4821-BC34-FD7D2D20E2A8}" srcOrd="0" destOrd="0" presId="urn:microsoft.com/office/officeart/2005/8/layout/cycle7"/>
    <dgm:cxn modelId="{2FB69829-8D15-4F88-8866-70320109DBA7}" type="presParOf" srcId="{93D16F19-9C09-4CFF-BAAC-722F61CC7C2E}" destId="{FFCF07AA-0B5B-4C3F-B3A3-EA004880D294}" srcOrd="4" destOrd="0" presId="urn:microsoft.com/office/officeart/2005/8/layout/cycle7"/>
    <dgm:cxn modelId="{75C2F55D-7AEF-46EA-8F7A-AEF42840347E}" type="presParOf" srcId="{93D16F19-9C09-4CFF-BAAC-722F61CC7C2E}" destId="{91C46AEC-3AC0-4867-8BD3-AEB79DBCEC5B}" srcOrd="5" destOrd="0" presId="urn:microsoft.com/office/officeart/2005/8/layout/cycle7"/>
    <dgm:cxn modelId="{AE2179C4-B189-4BBE-A2A1-30EEC8598489}" type="presParOf" srcId="{91C46AEC-3AC0-4867-8BD3-AEB79DBCEC5B}" destId="{A7DB3F54-9EA0-4D5B-B266-9D3C62AF4410}" srcOrd="0" destOrd="0" presId="urn:microsoft.com/office/officeart/2005/8/layout/cycle7"/>
    <dgm:cxn modelId="{596E541D-36FA-4610-AFBB-230737EBCA11}" type="presParOf" srcId="{93D16F19-9C09-4CFF-BAAC-722F61CC7C2E}" destId="{D8F1A146-2C09-48F3-886D-7EB0839AF3D0}" srcOrd="6" destOrd="0" presId="urn:microsoft.com/office/officeart/2005/8/layout/cycle7"/>
    <dgm:cxn modelId="{EA9E33D0-7A92-496C-9E07-83A5665C7ECE}" type="presParOf" srcId="{93D16F19-9C09-4CFF-BAAC-722F61CC7C2E}" destId="{6101CD2E-E3A8-4941-AE53-2DA5555F1A98}" srcOrd="7" destOrd="0" presId="urn:microsoft.com/office/officeart/2005/8/layout/cycle7"/>
    <dgm:cxn modelId="{FC52B138-8B20-4AEC-BD69-240E515897FF}" type="presParOf" srcId="{6101CD2E-E3A8-4941-AE53-2DA5555F1A98}" destId="{8A7A458E-BEAE-4407-81CF-117857330126}" srcOrd="0" destOrd="0" presId="urn:microsoft.com/office/officeart/2005/8/layout/cycle7"/>
    <dgm:cxn modelId="{DD9E7A88-EB3A-488D-90DB-2EE48C97D055}" type="presParOf" srcId="{93D16F19-9C09-4CFF-BAAC-722F61CC7C2E}" destId="{334140F7-C986-4141-AD09-DDA6B6BF1511}" srcOrd="8" destOrd="0" presId="urn:microsoft.com/office/officeart/2005/8/layout/cycle7"/>
    <dgm:cxn modelId="{73382A38-46A1-4E14-9E2D-D198F6EEAE92}" type="presParOf" srcId="{93D16F19-9C09-4CFF-BAAC-722F61CC7C2E}" destId="{22D22BFE-D9F5-4677-9B28-E9CC91B467E7}" srcOrd="9" destOrd="0" presId="urn:microsoft.com/office/officeart/2005/8/layout/cycle7"/>
    <dgm:cxn modelId="{5696553B-46C7-42D6-BD0B-1B780CF31698}" type="presParOf" srcId="{22D22BFE-D9F5-4677-9B28-E9CC91B467E7}" destId="{87351123-B963-4DB0-8932-99B851542747}" srcOrd="0" destOrd="0" presId="urn:microsoft.com/office/officeart/2005/8/layout/cycle7"/>
    <dgm:cxn modelId="{F0E7E626-C3F5-4FFA-99AA-4FF84E5300BC}" type="presParOf" srcId="{93D16F19-9C09-4CFF-BAAC-722F61CC7C2E}" destId="{AA0FF1EB-C15E-4E4F-B663-85AF3EAA03D3}" srcOrd="10" destOrd="0" presId="urn:microsoft.com/office/officeart/2005/8/layout/cycle7"/>
    <dgm:cxn modelId="{95442AB1-14A6-408B-BAEA-0CDE65F66B4C}" type="presParOf" srcId="{93D16F19-9C09-4CFF-BAAC-722F61CC7C2E}" destId="{844E0E83-1E9A-4B37-96B0-EDFD37AC5183}" srcOrd="11" destOrd="0" presId="urn:microsoft.com/office/officeart/2005/8/layout/cycle7"/>
    <dgm:cxn modelId="{49451400-C22C-4E26-880F-8A09D18E0C8D}" type="presParOf" srcId="{844E0E83-1E9A-4B37-96B0-EDFD37AC5183}" destId="{40393E09-2F2F-4606-9F5B-FF3E30D37172}" srcOrd="0" destOrd="0" presId="urn:microsoft.com/office/officeart/2005/8/layout/cycle7"/>
    <dgm:cxn modelId="{F563F715-F416-4FE5-8946-E67C3F495CB6}" type="presParOf" srcId="{93D16F19-9C09-4CFF-BAAC-722F61CC7C2E}" destId="{AD2E480D-3529-4B5F-946C-6C22A2221CCB}" srcOrd="12" destOrd="0" presId="urn:microsoft.com/office/officeart/2005/8/layout/cycle7"/>
    <dgm:cxn modelId="{6BB1B4C4-30CB-43D4-8254-593F8F7116F7}" type="presParOf" srcId="{93D16F19-9C09-4CFF-BAAC-722F61CC7C2E}" destId="{364CF993-8F31-48CD-B455-DC5277EEF74D}" srcOrd="13" destOrd="0" presId="urn:microsoft.com/office/officeart/2005/8/layout/cycle7"/>
    <dgm:cxn modelId="{9BD1E390-B49A-40BB-9B82-B8FF88DF832F}" type="presParOf" srcId="{364CF993-8F31-48CD-B455-DC5277EEF74D}" destId="{2085D780-E484-4F36-B735-B486B096BBC4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ABC5CC-F126-422C-99EB-2BBBC448EF46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91626357-6CF5-48B4-897C-9584E2ED0B25}">
      <dgm:prSet/>
      <dgm:spPr/>
      <dgm:t>
        <a:bodyPr/>
        <a:lstStyle/>
        <a:p>
          <a:pPr rtl="0"/>
          <a:r>
            <a:rPr lang="zh-CN" b="1" dirty="0"/>
            <a:t>确立“以人为本”的指导思想</a:t>
          </a:r>
          <a:endParaRPr lang="zh-CN" dirty="0"/>
        </a:p>
      </dgm:t>
    </dgm:pt>
    <dgm:pt modelId="{1AF10EF6-997A-4618-AB72-CCA113138E32}" type="parTrans" cxnId="{AD61F4AB-F611-4DB5-98E4-17B5F7284A62}">
      <dgm:prSet/>
      <dgm:spPr/>
      <dgm:t>
        <a:bodyPr/>
        <a:lstStyle/>
        <a:p>
          <a:endParaRPr lang="zh-CN" altLang="en-US"/>
        </a:p>
      </dgm:t>
    </dgm:pt>
    <dgm:pt modelId="{0D026B69-45B5-4BEF-BCA3-67271F536BA0}" type="sibTrans" cxnId="{AD61F4AB-F611-4DB5-98E4-17B5F7284A62}">
      <dgm:prSet/>
      <dgm:spPr/>
      <dgm:t>
        <a:bodyPr/>
        <a:lstStyle/>
        <a:p>
          <a:endParaRPr lang="zh-CN" altLang="en-US"/>
        </a:p>
      </dgm:t>
    </dgm:pt>
    <dgm:pt modelId="{B5C9DE9F-9250-47DC-8587-BB8B9FE41218}">
      <dgm:prSet/>
      <dgm:spPr/>
      <dgm:t>
        <a:bodyPr/>
        <a:lstStyle/>
        <a:p>
          <a:pPr rtl="0"/>
          <a:r>
            <a:rPr lang="zh-CN" b="1" dirty="0"/>
            <a:t>完善</a:t>
          </a:r>
          <a:r>
            <a:rPr lang="zh-CN" altLang="en-US" b="1" dirty="0"/>
            <a:t>个性化推荐</a:t>
          </a:r>
          <a:r>
            <a:rPr lang="zh-CN" b="1" dirty="0"/>
            <a:t>规范</a:t>
          </a:r>
          <a:endParaRPr lang="zh-CN" dirty="0"/>
        </a:p>
      </dgm:t>
    </dgm:pt>
    <dgm:pt modelId="{09B9F638-344A-457D-B4A3-F66EAA5FB5D7}" type="parTrans" cxnId="{1ABB52B9-C707-4F6F-A352-8169CBAA4DBA}">
      <dgm:prSet/>
      <dgm:spPr/>
      <dgm:t>
        <a:bodyPr/>
        <a:lstStyle/>
        <a:p>
          <a:endParaRPr lang="zh-CN" altLang="en-US"/>
        </a:p>
      </dgm:t>
    </dgm:pt>
    <dgm:pt modelId="{8256E8D4-6228-430A-997E-195CC30744C8}" type="sibTrans" cxnId="{1ABB52B9-C707-4F6F-A352-8169CBAA4DBA}">
      <dgm:prSet/>
      <dgm:spPr/>
      <dgm:t>
        <a:bodyPr/>
        <a:lstStyle/>
        <a:p>
          <a:endParaRPr lang="zh-CN" altLang="en-US"/>
        </a:p>
      </dgm:t>
    </dgm:pt>
    <dgm:pt modelId="{662E1C4D-842D-4F0B-AB46-0D07AA682AF9}">
      <dgm:prSet/>
      <dgm:spPr/>
      <dgm:t>
        <a:bodyPr/>
        <a:lstStyle/>
        <a:p>
          <a:pPr rtl="0"/>
          <a:r>
            <a:rPr lang="zh-CN" b="1"/>
            <a:t>加强道德教育、提高道德素质</a:t>
          </a:r>
          <a:endParaRPr lang="zh-CN"/>
        </a:p>
      </dgm:t>
    </dgm:pt>
    <dgm:pt modelId="{613D25DB-667B-41CB-86AD-34103A4C5494}" type="parTrans" cxnId="{06CC261B-D2A9-4DA4-8CF6-9ABD20A687F6}">
      <dgm:prSet/>
      <dgm:spPr/>
      <dgm:t>
        <a:bodyPr/>
        <a:lstStyle/>
        <a:p>
          <a:endParaRPr lang="zh-CN" altLang="en-US"/>
        </a:p>
      </dgm:t>
    </dgm:pt>
    <dgm:pt modelId="{FF546F44-99E7-4E61-95E1-946FA5B75769}" type="sibTrans" cxnId="{06CC261B-D2A9-4DA4-8CF6-9ABD20A687F6}">
      <dgm:prSet/>
      <dgm:spPr/>
      <dgm:t>
        <a:bodyPr/>
        <a:lstStyle/>
        <a:p>
          <a:endParaRPr lang="zh-CN" altLang="en-US"/>
        </a:p>
      </dgm:t>
    </dgm:pt>
    <dgm:pt modelId="{7B2DBE0C-1581-4CCE-AD58-C99E785C0307}">
      <dgm:prSet/>
      <dgm:spPr/>
      <dgm:t>
        <a:bodyPr/>
        <a:lstStyle/>
        <a:p>
          <a:pPr rtl="0"/>
          <a:r>
            <a:rPr lang="zh-CN" b="1"/>
            <a:t>强化行业管理，健全法律法规</a:t>
          </a:r>
          <a:endParaRPr lang="zh-CN"/>
        </a:p>
      </dgm:t>
    </dgm:pt>
    <dgm:pt modelId="{AAD5AB79-EA06-4332-BFA2-AF6D90257621}" type="parTrans" cxnId="{EE0012FD-A1BB-42E4-9D02-228146C78114}">
      <dgm:prSet/>
      <dgm:spPr/>
      <dgm:t>
        <a:bodyPr/>
        <a:lstStyle/>
        <a:p>
          <a:endParaRPr lang="zh-CN" altLang="en-US"/>
        </a:p>
      </dgm:t>
    </dgm:pt>
    <dgm:pt modelId="{D922C724-64AB-41C3-B42E-77CA597D1D26}" type="sibTrans" cxnId="{EE0012FD-A1BB-42E4-9D02-228146C78114}">
      <dgm:prSet/>
      <dgm:spPr/>
      <dgm:t>
        <a:bodyPr/>
        <a:lstStyle/>
        <a:p>
          <a:endParaRPr lang="zh-CN" altLang="en-US"/>
        </a:p>
      </dgm:t>
    </dgm:pt>
    <dgm:pt modelId="{D7B9D416-B383-4C51-BAF5-010CF7CC4FC4}" type="pres">
      <dgm:prSet presAssocID="{B0ABC5CC-F126-422C-99EB-2BBBC448EF46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6DA6EF4-2A97-4B3B-A3A7-F6D04736DAC5}" type="pres">
      <dgm:prSet presAssocID="{B0ABC5CC-F126-422C-99EB-2BBBC448EF46}" presName="diamond" presStyleLbl="bgShp" presStyleIdx="0" presStyleCnt="1"/>
      <dgm:spPr/>
    </dgm:pt>
    <dgm:pt modelId="{618726EA-45BC-41D2-81A6-BCF49F58F4E6}" type="pres">
      <dgm:prSet presAssocID="{B0ABC5CC-F126-422C-99EB-2BBBC448EF46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0265ED-ECA5-483F-AD2E-2F60BA491614}" type="pres">
      <dgm:prSet presAssocID="{B0ABC5CC-F126-422C-99EB-2BBBC448EF46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C5E9C1-CF40-4055-94B1-1CD11F70AFBB}" type="pres">
      <dgm:prSet presAssocID="{B0ABC5CC-F126-422C-99EB-2BBBC448EF46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0E850E-E2A4-41DE-88A5-1669B4CBB1C8}" type="pres">
      <dgm:prSet presAssocID="{B0ABC5CC-F126-422C-99EB-2BBBC448EF46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E3E1D8B-1129-41DC-B803-F3AB98F7B8C6}" type="presOf" srcId="{B5C9DE9F-9250-47DC-8587-BB8B9FE41218}" destId="{7F0265ED-ECA5-483F-AD2E-2F60BA491614}" srcOrd="0" destOrd="0" presId="urn:microsoft.com/office/officeart/2005/8/layout/matrix3"/>
    <dgm:cxn modelId="{1ABB52B9-C707-4F6F-A352-8169CBAA4DBA}" srcId="{B0ABC5CC-F126-422C-99EB-2BBBC448EF46}" destId="{B5C9DE9F-9250-47DC-8587-BB8B9FE41218}" srcOrd="1" destOrd="0" parTransId="{09B9F638-344A-457D-B4A3-F66EAA5FB5D7}" sibTransId="{8256E8D4-6228-430A-997E-195CC30744C8}"/>
    <dgm:cxn modelId="{06CC261B-D2A9-4DA4-8CF6-9ABD20A687F6}" srcId="{B0ABC5CC-F126-422C-99EB-2BBBC448EF46}" destId="{662E1C4D-842D-4F0B-AB46-0D07AA682AF9}" srcOrd="2" destOrd="0" parTransId="{613D25DB-667B-41CB-86AD-34103A4C5494}" sibTransId="{FF546F44-99E7-4E61-95E1-946FA5B75769}"/>
    <dgm:cxn modelId="{EA3D7D59-A98A-4784-BC95-925FD0553BE2}" type="presOf" srcId="{662E1C4D-842D-4F0B-AB46-0D07AA682AF9}" destId="{23C5E9C1-CF40-4055-94B1-1CD11F70AFBB}" srcOrd="0" destOrd="0" presId="urn:microsoft.com/office/officeart/2005/8/layout/matrix3"/>
    <dgm:cxn modelId="{F6F23302-288D-4192-BBFC-3050789DA020}" type="presOf" srcId="{7B2DBE0C-1581-4CCE-AD58-C99E785C0307}" destId="{6A0E850E-E2A4-41DE-88A5-1669B4CBB1C8}" srcOrd="0" destOrd="0" presId="urn:microsoft.com/office/officeart/2005/8/layout/matrix3"/>
    <dgm:cxn modelId="{58FEAB82-D8CD-45B9-8F47-89BEF08F8694}" type="presOf" srcId="{91626357-6CF5-48B4-897C-9584E2ED0B25}" destId="{618726EA-45BC-41D2-81A6-BCF49F58F4E6}" srcOrd="0" destOrd="0" presId="urn:microsoft.com/office/officeart/2005/8/layout/matrix3"/>
    <dgm:cxn modelId="{6DBAF5F3-58B4-4725-BD1E-A31270DF723A}" type="presOf" srcId="{B0ABC5CC-F126-422C-99EB-2BBBC448EF46}" destId="{D7B9D416-B383-4C51-BAF5-010CF7CC4FC4}" srcOrd="0" destOrd="0" presId="urn:microsoft.com/office/officeart/2005/8/layout/matrix3"/>
    <dgm:cxn modelId="{AD61F4AB-F611-4DB5-98E4-17B5F7284A62}" srcId="{B0ABC5CC-F126-422C-99EB-2BBBC448EF46}" destId="{91626357-6CF5-48B4-897C-9584E2ED0B25}" srcOrd="0" destOrd="0" parTransId="{1AF10EF6-997A-4618-AB72-CCA113138E32}" sibTransId="{0D026B69-45B5-4BEF-BCA3-67271F536BA0}"/>
    <dgm:cxn modelId="{EE0012FD-A1BB-42E4-9D02-228146C78114}" srcId="{B0ABC5CC-F126-422C-99EB-2BBBC448EF46}" destId="{7B2DBE0C-1581-4CCE-AD58-C99E785C0307}" srcOrd="3" destOrd="0" parTransId="{AAD5AB79-EA06-4332-BFA2-AF6D90257621}" sibTransId="{D922C724-64AB-41C3-B42E-77CA597D1D26}"/>
    <dgm:cxn modelId="{82FC67E4-9CC0-49AD-9DB7-D2FD2FEE8C8C}" type="presParOf" srcId="{D7B9D416-B383-4C51-BAF5-010CF7CC4FC4}" destId="{C6DA6EF4-2A97-4B3B-A3A7-F6D04736DAC5}" srcOrd="0" destOrd="0" presId="urn:microsoft.com/office/officeart/2005/8/layout/matrix3"/>
    <dgm:cxn modelId="{4811E850-D0A6-4420-A064-E4297D5D4907}" type="presParOf" srcId="{D7B9D416-B383-4C51-BAF5-010CF7CC4FC4}" destId="{618726EA-45BC-41D2-81A6-BCF49F58F4E6}" srcOrd="1" destOrd="0" presId="urn:microsoft.com/office/officeart/2005/8/layout/matrix3"/>
    <dgm:cxn modelId="{D7DD410A-8EDC-4EEE-B2DC-0DEF4FA01822}" type="presParOf" srcId="{D7B9D416-B383-4C51-BAF5-010CF7CC4FC4}" destId="{7F0265ED-ECA5-483F-AD2E-2F60BA491614}" srcOrd="2" destOrd="0" presId="urn:microsoft.com/office/officeart/2005/8/layout/matrix3"/>
    <dgm:cxn modelId="{143E14FE-5BC2-49D5-8503-A2B3464A6B7E}" type="presParOf" srcId="{D7B9D416-B383-4C51-BAF5-010CF7CC4FC4}" destId="{23C5E9C1-CF40-4055-94B1-1CD11F70AFBB}" srcOrd="3" destOrd="0" presId="urn:microsoft.com/office/officeart/2005/8/layout/matrix3"/>
    <dgm:cxn modelId="{CAA224BD-5FFD-4E49-B259-38CE6B3FD39C}" type="presParOf" srcId="{D7B9D416-B383-4C51-BAF5-010CF7CC4FC4}" destId="{6A0E850E-E2A4-41DE-88A5-1669B4CBB1C8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5F4476-CDE8-4688-A39F-CC5DDE9126ED}" type="doc">
      <dgm:prSet loTypeId="urn:microsoft.com/office/officeart/2009/layout/ReverseList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EED53106-3F84-442C-A0FE-C779C289921A}">
      <dgm:prSet/>
      <dgm:spPr/>
      <dgm:t>
        <a:bodyPr/>
        <a:lstStyle/>
        <a:p>
          <a:pPr rtl="0"/>
          <a:r>
            <a:rPr lang="zh-CN" altLang="en-US" b="1" dirty="0"/>
            <a:t>企业自律</a:t>
          </a:r>
          <a:endParaRPr lang="zh-CN" dirty="0"/>
        </a:p>
      </dgm:t>
    </dgm:pt>
    <dgm:pt modelId="{A7A2D019-E9B5-46B2-8931-A8D09CB152D9}" type="parTrans" cxnId="{20B71213-FDAB-4335-88A2-999BF2912C43}">
      <dgm:prSet/>
      <dgm:spPr/>
      <dgm:t>
        <a:bodyPr/>
        <a:lstStyle/>
        <a:p>
          <a:endParaRPr lang="zh-CN" altLang="en-US"/>
        </a:p>
      </dgm:t>
    </dgm:pt>
    <dgm:pt modelId="{3A83C5E3-A4EA-4613-88B9-BAE3ED9FF096}" type="sibTrans" cxnId="{20B71213-FDAB-4335-88A2-999BF2912C43}">
      <dgm:prSet/>
      <dgm:spPr/>
      <dgm:t>
        <a:bodyPr/>
        <a:lstStyle/>
        <a:p>
          <a:endParaRPr lang="zh-CN" altLang="en-US"/>
        </a:p>
      </dgm:t>
    </dgm:pt>
    <dgm:pt modelId="{3C0A2A8B-9B14-492B-BCB9-90D2A96D9025}">
      <dgm:prSet/>
      <dgm:spPr/>
      <dgm:t>
        <a:bodyPr/>
        <a:lstStyle/>
        <a:p>
          <a:pPr rtl="0"/>
          <a:r>
            <a:rPr lang="zh-CN" altLang="en-US" b="1" dirty="0"/>
            <a:t>政府监督</a:t>
          </a:r>
          <a:endParaRPr lang="zh-CN" dirty="0"/>
        </a:p>
      </dgm:t>
    </dgm:pt>
    <dgm:pt modelId="{45FFE710-6196-4FC6-8928-76359FE5CB56}" type="parTrans" cxnId="{85A3CA16-6E42-4AB7-91BF-437E2905A937}">
      <dgm:prSet/>
      <dgm:spPr/>
      <dgm:t>
        <a:bodyPr/>
        <a:lstStyle/>
        <a:p>
          <a:endParaRPr lang="zh-CN" altLang="en-US"/>
        </a:p>
      </dgm:t>
    </dgm:pt>
    <dgm:pt modelId="{04705BAD-9A9F-41A5-9C98-EB46AC2BE052}" type="sibTrans" cxnId="{85A3CA16-6E42-4AB7-91BF-437E2905A937}">
      <dgm:prSet/>
      <dgm:spPr/>
      <dgm:t>
        <a:bodyPr/>
        <a:lstStyle/>
        <a:p>
          <a:endParaRPr lang="zh-CN" altLang="en-US"/>
        </a:p>
      </dgm:t>
    </dgm:pt>
    <dgm:pt modelId="{AE20A142-5726-400A-BF9C-CD72EC375174}" type="pres">
      <dgm:prSet presAssocID="{ED5F4476-CDE8-4688-A39F-CC5DDE9126ED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AA6B5C94-853C-4DCB-AE60-47289490BD15}" type="pres">
      <dgm:prSet presAssocID="{ED5F4476-CDE8-4688-A39F-CC5DDE9126ED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3751EC-771A-44DC-8B05-2DF502C65122}" type="pres">
      <dgm:prSet presAssocID="{ED5F4476-CDE8-4688-A39F-CC5DDE9126ED}" presName="LeftNode" presStyleLbl="bgImgPlace1" presStyleIdx="0" presStyleCnt="2">
        <dgm:presLayoutVars>
          <dgm:chMax val="2"/>
          <dgm:chPref val="2"/>
        </dgm:presLayoutVars>
      </dgm:prSet>
      <dgm:spPr/>
      <dgm:t>
        <a:bodyPr/>
        <a:lstStyle/>
        <a:p>
          <a:endParaRPr lang="zh-CN" altLang="en-US"/>
        </a:p>
      </dgm:t>
    </dgm:pt>
    <dgm:pt modelId="{F499D890-0417-4A5B-B9B3-9150FF601D73}" type="pres">
      <dgm:prSet presAssocID="{ED5F4476-CDE8-4688-A39F-CC5DDE9126ED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00F014-5204-4EDF-B60E-DE9B4E9C71CD}" type="pres">
      <dgm:prSet presAssocID="{ED5F4476-CDE8-4688-A39F-CC5DDE9126ED}" presName="RightNode" presStyleLbl="bgImgPlace1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3CC1054E-DE09-4B8E-AD87-4685118FC042}" type="pres">
      <dgm:prSet presAssocID="{ED5F4476-CDE8-4688-A39F-CC5DDE9126ED}" presName="TopArrow" presStyleLbl="node1" presStyleIdx="0" presStyleCnt="2"/>
      <dgm:spPr/>
    </dgm:pt>
    <dgm:pt modelId="{9F54EC41-25EA-4610-A181-8675AE4A43FB}" type="pres">
      <dgm:prSet presAssocID="{ED5F4476-CDE8-4688-A39F-CC5DDE9126ED}" presName="BottomArrow" presStyleLbl="node1" presStyleIdx="1" presStyleCnt="2"/>
      <dgm:spPr/>
    </dgm:pt>
  </dgm:ptLst>
  <dgm:cxnLst>
    <dgm:cxn modelId="{85A3CA16-6E42-4AB7-91BF-437E2905A937}" srcId="{ED5F4476-CDE8-4688-A39F-CC5DDE9126ED}" destId="{3C0A2A8B-9B14-492B-BCB9-90D2A96D9025}" srcOrd="1" destOrd="0" parTransId="{45FFE710-6196-4FC6-8928-76359FE5CB56}" sibTransId="{04705BAD-9A9F-41A5-9C98-EB46AC2BE052}"/>
    <dgm:cxn modelId="{0A4E6582-BC80-4A2F-B62F-011C2B0BEE64}" type="presOf" srcId="{3C0A2A8B-9B14-492B-BCB9-90D2A96D9025}" destId="{5F00F014-5204-4EDF-B60E-DE9B4E9C71CD}" srcOrd="1" destOrd="0" presId="urn:microsoft.com/office/officeart/2009/layout/ReverseList"/>
    <dgm:cxn modelId="{3E09E524-E36E-4C6B-A679-0EBB68831139}" type="presOf" srcId="{EED53106-3F84-442C-A0FE-C779C289921A}" destId="{3A3751EC-771A-44DC-8B05-2DF502C65122}" srcOrd="1" destOrd="0" presId="urn:microsoft.com/office/officeart/2009/layout/ReverseList"/>
    <dgm:cxn modelId="{FA6DD5FC-1BFB-47C3-84D4-23F592C9B4F7}" type="presOf" srcId="{ED5F4476-CDE8-4688-A39F-CC5DDE9126ED}" destId="{AE20A142-5726-400A-BF9C-CD72EC375174}" srcOrd="0" destOrd="0" presId="urn:microsoft.com/office/officeart/2009/layout/ReverseList"/>
    <dgm:cxn modelId="{20B71213-FDAB-4335-88A2-999BF2912C43}" srcId="{ED5F4476-CDE8-4688-A39F-CC5DDE9126ED}" destId="{EED53106-3F84-442C-A0FE-C779C289921A}" srcOrd="0" destOrd="0" parTransId="{A7A2D019-E9B5-46B2-8931-A8D09CB152D9}" sibTransId="{3A83C5E3-A4EA-4613-88B9-BAE3ED9FF096}"/>
    <dgm:cxn modelId="{D24107D0-F18C-43E4-BF40-5489B3043760}" type="presOf" srcId="{EED53106-3F84-442C-A0FE-C779C289921A}" destId="{AA6B5C94-853C-4DCB-AE60-47289490BD15}" srcOrd="0" destOrd="0" presId="urn:microsoft.com/office/officeart/2009/layout/ReverseList"/>
    <dgm:cxn modelId="{7B6C8EF7-4EFD-4568-B192-F21F222DC1D8}" type="presOf" srcId="{3C0A2A8B-9B14-492B-BCB9-90D2A96D9025}" destId="{F499D890-0417-4A5B-B9B3-9150FF601D73}" srcOrd="0" destOrd="0" presId="urn:microsoft.com/office/officeart/2009/layout/ReverseList"/>
    <dgm:cxn modelId="{F0BD7C1F-DA2B-489E-BA6A-5E4CBE6408B9}" type="presParOf" srcId="{AE20A142-5726-400A-BF9C-CD72EC375174}" destId="{AA6B5C94-853C-4DCB-AE60-47289490BD15}" srcOrd="0" destOrd="0" presId="urn:microsoft.com/office/officeart/2009/layout/ReverseList"/>
    <dgm:cxn modelId="{4AF1986D-4CFA-4021-A6FE-F582B8697E9F}" type="presParOf" srcId="{AE20A142-5726-400A-BF9C-CD72EC375174}" destId="{3A3751EC-771A-44DC-8B05-2DF502C65122}" srcOrd="1" destOrd="0" presId="urn:microsoft.com/office/officeart/2009/layout/ReverseList"/>
    <dgm:cxn modelId="{53D1DCC5-60A8-4594-96A4-5E1BB03CB9D6}" type="presParOf" srcId="{AE20A142-5726-400A-BF9C-CD72EC375174}" destId="{F499D890-0417-4A5B-B9B3-9150FF601D73}" srcOrd="2" destOrd="0" presId="urn:microsoft.com/office/officeart/2009/layout/ReverseList"/>
    <dgm:cxn modelId="{6109716A-D5C0-4A90-89D1-A36B846CB31B}" type="presParOf" srcId="{AE20A142-5726-400A-BF9C-CD72EC375174}" destId="{5F00F014-5204-4EDF-B60E-DE9B4E9C71CD}" srcOrd="3" destOrd="0" presId="urn:microsoft.com/office/officeart/2009/layout/ReverseList"/>
    <dgm:cxn modelId="{A7BE8907-06E9-4296-96DB-51E078C05DE4}" type="presParOf" srcId="{AE20A142-5726-400A-BF9C-CD72EC375174}" destId="{3CC1054E-DE09-4B8E-AD87-4685118FC042}" srcOrd="4" destOrd="0" presId="urn:microsoft.com/office/officeart/2009/layout/ReverseList"/>
    <dgm:cxn modelId="{35BBD964-5539-4739-92D5-10480BFB2110}" type="presParOf" srcId="{AE20A142-5726-400A-BF9C-CD72EC375174}" destId="{9F54EC41-25EA-4610-A181-8675AE4A43FB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AFD189-7525-49A4-807A-4388F8A3211C}">
      <dsp:nvSpPr>
        <dsp:cNvPr id="0" name=""/>
        <dsp:cNvSpPr/>
      </dsp:nvSpPr>
      <dsp:spPr>
        <a:xfrm>
          <a:off x="1445" y="1011503"/>
          <a:ext cx="2013183" cy="20131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2222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5000" b="1" kern="1200" dirty="0"/>
            <a:t>限制</a:t>
          </a:r>
          <a:endParaRPr lang="zh-CN" sz="5000" kern="1200" dirty="0"/>
        </a:p>
      </dsp:txBody>
      <dsp:txXfrm>
        <a:off x="296269" y="1306327"/>
        <a:ext cx="1423535" cy="1423535"/>
      </dsp:txXfrm>
    </dsp:sp>
    <dsp:sp modelId="{FF4473CD-224D-419D-A7BB-8B81BA40918E}">
      <dsp:nvSpPr>
        <dsp:cNvPr id="0" name=""/>
        <dsp:cNvSpPr/>
      </dsp:nvSpPr>
      <dsp:spPr>
        <a:xfrm>
          <a:off x="1857548" y="727021"/>
          <a:ext cx="1254248" cy="6794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500" kern="1200"/>
        </a:p>
      </dsp:txBody>
      <dsp:txXfrm>
        <a:off x="1857548" y="862911"/>
        <a:ext cx="1050413" cy="407669"/>
      </dsp:txXfrm>
    </dsp:sp>
    <dsp:sp modelId="{670F83EC-D4D2-49A7-8754-FBF489EBEB95}">
      <dsp:nvSpPr>
        <dsp:cNvPr id="0" name=""/>
        <dsp:cNvSpPr/>
      </dsp:nvSpPr>
      <dsp:spPr>
        <a:xfrm>
          <a:off x="3025712" y="1011503"/>
          <a:ext cx="2013183" cy="2013183"/>
        </a:xfrm>
        <a:prstGeom prst="ellipse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2222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5000" b="1" kern="1200"/>
            <a:t>商机</a:t>
          </a:r>
          <a:endParaRPr lang="zh-CN" sz="5000" kern="1200"/>
        </a:p>
      </dsp:txBody>
      <dsp:txXfrm>
        <a:off x="3320536" y="1306327"/>
        <a:ext cx="1423535" cy="1423535"/>
      </dsp:txXfrm>
    </dsp:sp>
    <dsp:sp modelId="{924DFAD1-8F9C-4091-8081-CB4C1D0B7277}">
      <dsp:nvSpPr>
        <dsp:cNvPr id="0" name=""/>
        <dsp:cNvSpPr/>
      </dsp:nvSpPr>
      <dsp:spPr>
        <a:xfrm rot="10800000">
          <a:off x="1928543" y="2629718"/>
          <a:ext cx="1254248" cy="6794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500" kern="1200"/>
        </a:p>
      </dsp:txBody>
      <dsp:txXfrm rot="10800000">
        <a:off x="2132378" y="2765608"/>
        <a:ext cx="1050413" cy="4076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915DB-9F24-47E8-AFF8-20EC2597C14C}">
      <dsp:nvSpPr>
        <dsp:cNvPr id="0" name=""/>
        <dsp:cNvSpPr/>
      </dsp:nvSpPr>
      <dsp:spPr>
        <a:xfrm>
          <a:off x="3804986" y="1712"/>
          <a:ext cx="1336769" cy="6683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>
              <a:latin typeface="华文宋体" panose="02010600040101010101" pitchFamily="2" charset="-122"/>
              <a:ea typeface="华文宋体" panose="02010600040101010101" pitchFamily="2" charset="-122"/>
            </a:rPr>
            <a:t>信息决定权</a:t>
          </a:r>
        </a:p>
      </dsp:txBody>
      <dsp:txXfrm>
        <a:off x="3824562" y="21288"/>
        <a:ext cx="1297617" cy="629232"/>
      </dsp:txXfrm>
    </dsp:sp>
    <dsp:sp modelId="{A0189943-19EE-4758-BD40-22F786FD9960}">
      <dsp:nvSpPr>
        <dsp:cNvPr id="0" name=""/>
        <dsp:cNvSpPr/>
      </dsp:nvSpPr>
      <dsp:spPr>
        <a:xfrm rot="1542857">
          <a:off x="5185709" y="729689"/>
          <a:ext cx="696500" cy="23393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b="1" kern="1200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sp:txBody>
      <dsp:txXfrm>
        <a:off x="5255889" y="776476"/>
        <a:ext cx="556140" cy="140360"/>
      </dsp:txXfrm>
    </dsp:sp>
    <dsp:sp modelId="{1CB24DA0-BE3A-4694-8B43-68C6AF02F001}">
      <dsp:nvSpPr>
        <dsp:cNvPr id="0" name=""/>
        <dsp:cNvSpPr/>
      </dsp:nvSpPr>
      <dsp:spPr>
        <a:xfrm>
          <a:off x="5926162" y="1023216"/>
          <a:ext cx="1336769" cy="6683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>
              <a:latin typeface="华文宋体" panose="02010600040101010101" pitchFamily="2" charset="-122"/>
              <a:ea typeface="华文宋体" panose="02010600040101010101" pitchFamily="2" charset="-122"/>
            </a:rPr>
            <a:t>信息保密权</a:t>
          </a:r>
        </a:p>
      </dsp:txBody>
      <dsp:txXfrm>
        <a:off x="5945738" y="1042792"/>
        <a:ext cx="1297617" cy="629232"/>
      </dsp:txXfrm>
    </dsp:sp>
    <dsp:sp modelId="{D2F35486-9BB9-444A-A117-3556B6B90DC7}">
      <dsp:nvSpPr>
        <dsp:cNvPr id="0" name=""/>
        <dsp:cNvSpPr/>
      </dsp:nvSpPr>
      <dsp:spPr>
        <a:xfrm rot="4628571">
          <a:off x="6508240" y="2388091"/>
          <a:ext cx="696500" cy="23393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b="1" kern="1200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sp:txBody>
      <dsp:txXfrm>
        <a:off x="6578420" y="2434878"/>
        <a:ext cx="556140" cy="140360"/>
      </dsp:txXfrm>
    </dsp:sp>
    <dsp:sp modelId="{FFCF07AA-0B5B-4C3F-B3A3-EA004880D294}">
      <dsp:nvSpPr>
        <dsp:cNvPr id="0" name=""/>
        <dsp:cNvSpPr/>
      </dsp:nvSpPr>
      <dsp:spPr>
        <a:xfrm>
          <a:off x="6450049" y="3318516"/>
          <a:ext cx="1336769" cy="6683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>
              <a:latin typeface="华文宋体" panose="02010600040101010101" pitchFamily="2" charset="-122"/>
              <a:ea typeface="华文宋体" panose="02010600040101010101" pitchFamily="2" charset="-122"/>
            </a:rPr>
            <a:t>信息查询权</a:t>
          </a:r>
        </a:p>
      </dsp:txBody>
      <dsp:txXfrm>
        <a:off x="6469625" y="3338092"/>
        <a:ext cx="1297617" cy="629232"/>
      </dsp:txXfrm>
    </dsp:sp>
    <dsp:sp modelId="{91C46AEC-3AC0-4867-8BD3-AEB79DBCEC5B}">
      <dsp:nvSpPr>
        <dsp:cNvPr id="0" name=""/>
        <dsp:cNvSpPr/>
      </dsp:nvSpPr>
      <dsp:spPr>
        <a:xfrm rot="7714286">
          <a:off x="6036234" y="4456084"/>
          <a:ext cx="696500" cy="23393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b="1" kern="1200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sp:txBody>
      <dsp:txXfrm rot="10800000">
        <a:off x="6106414" y="4502871"/>
        <a:ext cx="556140" cy="140360"/>
      </dsp:txXfrm>
    </dsp:sp>
    <dsp:sp modelId="{D8F1A146-2C09-48F3-886D-7EB0839AF3D0}">
      <dsp:nvSpPr>
        <dsp:cNvPr id="0" name=""/>
        <dsp:cNvSpPr/>
      </dsp:nvSpPr>
      <dsp:spPr>
        <a:xfrm>
          <a:off x="4982150" y="5159203"/>
          <a:ext cx="1336769" cy="66838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>
              <a:latin typeface="华文宋体" panose="02010600040101010101" pitchFamily="2" charset="-122"/>
              <a:ea typeface="华文宋体" panose="02010600040101010101" pitchFamily="2" charset="-122"/>
            </a:rPr>
            <a:t>信息更正权</a:t>
          </a:r>
        </a:p>
      </dsp:txBody>
      <dsp:txXfrm>
        <a:off x="5001726" y="5178779"/>
        <a:ext cx="1297617" cy="629232"/>
      </dsp:txXfrm>
    </dsp:sp>
    <dsp:sp modelId="{6101CD2E-E3A8-4941-AE53-2DA5555F1A98}">
      <dsp:nvSpPr>
        <dsp:cNvPr id="0" name=""/>
        <dsp:cNvSpPr/>
      </dsp:nvSpPr>
      <dsp:spPr>
        <a:xfrm rot="10800000">
          <a:off x="4125121" y="5376428"/>
          <a:ext cx="696500" cy="23393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b="1" kern="1200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sp:txBody>
      <dsp:txXfrm rot="10800000">
        <a:off x="4195301" y="5423215"/>
        <a:ext cx="556140" cy="140360"/>
      </dsp:txXfrm>
    </dsp:sp>
    <dsp:sp modelId="{334140F7-C986-4141-AD09-DDA6B6BF1511}">
      <dsp:nvSpPr>
        <dsp:cNvPr id="0" name=""/>
        <dsp:cNvSpPr/>
      </dsp:nvSpPr>
      <dsp:spPr>
        <a:xfrm>
          <a:off x="2627823" y="5159203"/>
          <a:ext cx="1336769" cy="66838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>
              <a:latin typeface="华文宋体" panose="02010600040101010101" pitchFamily="2" charset="-122"/>
              <a:ea typeface="华文宋体" panose="02010600040101010101" pitchFamily="2" charset="-122"/>
            </a:rPr>
            <a:t>信息封锁权</a:t>
          </a:r>
        </a:p>
      </dsp:txBody>
      <dsp:txXfrm>
        <a:off x="2647399" y="5178779"/>
        <a:ext cx="1297617" cy="629232"/>
      </dsp:txXfrm>
    </dsp:sp>
    <dsp:sp modelId="{22D22BFE-D9F5-4677-9B28-E9CC91B467E7}">
      <dsp:nvSpPr>
        <dsp:cNvPr id="0" name=""/>
        <dsp:cNvSpPr/>
      </dsp:nvSpPr>
      <dsp:spPr>
        <a:xfrm rot="13885714">
          <a:off x="2214007" y="4456084"/>
          <a:ext cx="696500" cy="23393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b="1" kern="1200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sp:txBody>
      <dsp:txXfrm rot="10800000">
        <a:off x="2284187" y="4502871"/>
        <a:ext cx="556140" cy="140360"/>
      </dsp:txXfrm>
    </dsp:sp>
    <dsp:sp modelId="{AA0FF1EB-C15E-4E4F-B663-85AF3EAA03D3}">
      <dsp:nvSpPr>
        <dsp:cNvPr id="0" name=""/>
        <dsp:cNvSpPr/>
      </dsp:nvSpPr>
      <dsp:spPr>
        <a:xfrm>
          <a:off x="1159923" y="3318516"/>
          <a:ext cx="1336769" cy="6683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>
              <a:latin typeface="华文宋体" panose="02010600040101010101" pitchFamily="2" charset="-122"/>
              <a:ea typeface="华文宋体" panose="02010600040101010101" pitchFamily="2" charset="-122"/>
            </a:rPr>
            <a:t>信息删除权</a:t>
          </a:r>
        </a:p>
      </dsp:txBody>
      <dsp:txXfrm>
        <a:off x="1179499" y="3338092"/>
        <a:ext cx="1297617" cy="629232"/>
      </dsp:txXfrm>
    </dsp:sp>
    <dsp:sp modelId="{844E0E83-1E9A-4B37-96B0-EDFD37AC5183}">
      <dsp:nvSpPr>
        <dsp:cNvPr id="0" name=""/>
        <dsp:cNvSpPr/>
      </dsp:nvSpPr>
      <dsp:spPr>
        <a:xfrm rot="16971429">
          <a:off x="1742001" y="2388091"/>
          <a:ext cx="696500" cy="23393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b="1" kern="1200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sp:txBody>
      <dsp:txXfrm>
        <a:off x="1812181" y="2434878"/>
        <a:ext cx="556140" cy="140360"/>
      </dsp:txXfrm>
    </dsp:sp>
    <dsp:sp modelId="{AD2E480D-3529-4B5F-946C-6C22A2221CCB}">
      <dsp:nvSpPr>
        <dsp:cNvPr id="0" name=""/>
        <dsp:cNvSpPr/>
      </dsp:nvSpPr>
      <dsp:spPr>
        <a:xfrm>
          <a:off x="1683811" y="1023216"/>
          <a:ext cx="1336769" cy="6683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>
              <a:latin typeface="华文宋体" panose="02010600040101010101" pitchFamily="2" charset="-122"/>
              <a:ea typeface="华文宋体" panose="02010600040101010101" pitchFamily="2" charset="-122"/>
            </a:rPr>
            <a:t>报酬请求权。</a:t>
          </a:r>
        </a:p>
      </dsp:txBody>
      <dsp:txXfrm>
        <a:off x="1703387" y="1042792"/>
        <a:ext cx="1297617" cy="629232"/>
      </dsp:txXfrm>
    </dsp:sp>
    <dsp:sp modelId="{364CF993-8F31-48CD-B455-DC5277EEF74D}">
      <dsp:nvSpPr>
        <dsp:cNvPr id="0" name=""/>
        <dsp:cNvSpPr/>
      </dsp:nvSpPr>
      <dsp:spPr>
        <a:xfrm rot="20057143">
          <a:off x="3064533" y="729689"/>
          <a:ext cx="696500" cy="23393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b="1" kern="1200">
            <a:solidFill>
              <a:schemeClr val="tx1"/>
            </a:solidFill>
            <a:latin typeface="华文宋体" panose="02010600040101010101" pitchFamily="2" charset="-122"/>
            <a:ea typeface="华文宋体" panose="02010600040101010101" pitchFamily="2" charset="-122"/>
          </a:endParaRPr>
        </a:p>
      </dsp:txBody>
      <dsp:txXfrm>
        <a:off x="3134713" y="776476"/>
        <a:ext cx="556140" cy="1403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A6EF4-2A97-4B3B-A3A7-F6D04736DAC5}">
      <dsp:nvSpPr>
        <dsp:cNvPr id="0" name=""/>
        <dsp:cNvSpPr/>
      </dsp:nvSpPr>
      <dsp:spPr>
        <a:xfrm>
          <a:off x="873180" y="0"/>
          <a:ext cx="5499563" cy="5499563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8726EA-45BC-41D2-81A6-BCF49F58F4E6}">
      <dsp:nvSpPr>
        <dsp:cNvPr id="0" name=""/>
        <dsp:cNvSpPr/>
      </dsp:nvSpPr>
      <dsp:spPr>
        <a:xfrm>
          <a:off x="1395638" y="522458"/>
          <a:ext cx="2144829" cy="21448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b="1" kern="1200" dirty="0"/>
            <a:t>确立“以人为本”的指导思想</a:t>
          </a:r>
          <a:endParaRPr lang="zh-CN" sz="2700" kern="1200" dirty="0"/>
        </a:p>
      </dsp:txBody>
      <dsp:txXfrm>
        <a:off x="1500340" y="627160"/>
        <a:ext cx="1935425" cy="1935425"/>
      </dsp:txXfrm>
    </dsp:sp>
    <dsp:sp modelId="{7F0265ED-ECA5-483F-AD2E-2F60BA491614}">
      <dsp:nvSpPr>
        <dsp:cNvPr id="0" name=""/>
        <dsp:cNvSpPr/>
      </dsp:nvSpPr>
      <dsp:spPr>
        <a:xfrm>
          <a:off x="3705455" y="522458"/>
          <a:ext cx="2144829" cy="21448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b="1" kern="1200" dirty="0"/>
            <a:t>完善</a:t>
          </a:r>
          <a:r>
            <a:rPr lang="zh-CN" altLang="en-US" sz="2700" b="1" kern="1200" dirty="0"/>
            <a:t>个性化推荐</a:t>
          </a:r>
          <a:r>
            <a:rPr lang="zh-CN" sz="2700" b="1" kern="1200" dirty="0"/>
            <a:t>规范</a:t>
          </a:r>
          <a:endParaRPr lang="zh-CN" sz="2700" kern="1200" dirty="0"/>
        </a:p>
      </dsp:txBody>
      <dsp:txXfrm>
        <a:off x="3810157" y="627160"/>
        <a:ext cx="1935425" cy="1935425"/>
      </dsp:txXfrm>
    </dsp:sp>
    <dsp:sp modelId="{23C5E9C1-CF40-4055-94B1-1CD11F70AFBB}">
      <dsp:nvSpPr>
        <dsp:cNvPr id="0" name=""/>
        <dsp:cNvSpPr/>
      </dsp:nvSpPr>
      <dsp:spPr>
        <a:xfrm>
          <a:off x="1395638" y="2832274"/>
          <a:ext cx="2144829" cy="214482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b="1" kern="1200"/>
            <a:t>加强道德教育、提高道德素质</a:t>
          </a:r>
          <a:endParaRPr lang="zh-CN" sz="2700" kern="1200"/>
        </a:p>
      </dsp:txBody>
      <dsp:txXfrm>
        <a:off x="1500340" y="2936976"/>
        <a:ext cx="1935425" cy="1935425"/>
      </dsp:txXfrm>
    </dsp:sp>
    <dsp:sp modelId="{6A0E850E-E2A4-41DE-88A5-1669B4CBB1C8}">
      <dsp:nvSpPr>
        <dsp:cNvPr id="0" name=""/>
        <dsp:cNvSpPr/>
      </dsp:nvSpPr>
      <dsp:spPr>
        <a:xfrm>
          <a:off x="3705455" y="2832274"/>
          <a:ext cx="2144829" cy="214482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b="1" kern="1200"/>
            <a:t>强化行业管理，健全法律法规</a:t>
          </a:r>
          <a:endParaRPr lang="zh-CN" sz="2700" kern="1200"/>
        </a:p>
      </dsp:txBody>
      <dsp:txXfrm>
        <a:off x="3810157" y="2936976"/>
        <a:ext cx="1935425" cy="19354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3751EC-771A-44DC-8B05-2DF502C65122}">
      <dsp:nvSpPr>
        <dsp:cNvPr id="0" name=""/>
        <dsp:cNvSpPr/>
      </dsp:nvSpPr>
      <dsp:spPr>
        <a:xfrm rot="16200000">
          <a:off x="32293" y="1322982"/>
          <a:ext cx="2801439" cy="1711976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292100" rIns="262890" bIns="292100" numCol="1" spcCol="1270" anchor="t" anchorCtr="0">
          <a:noAutofit/>
        </a:bodyPr>
        <a:lstStyle/>
        <a:p>
          <a:pPr lvl="0" algn="l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b="1" kern="1200" dirty="0"/>
            <a:t>企业自律</a:t>
          </a:r>
          <a:endParaRPr lang="zh-CN" sz="4600" kern="1200" dirty="0"/>
        </a:p>
      </dsp:txBody>
      <dsp:txXfrm rot="5400000">
        <a:off x="660612" y="861838"/>
        <a:ext cx="1628389" cy="2634265"/>
      </dsp:txXfrm>
    </dsp:sp>
    <dsp:sp modelId="{5F00F014-5204-4EDF-B60E-DE9B4E9C71CD}">
      <dsp:nvSpPr>
        <dsp:cNvPr id="0" name=""/>
        <dsp:cNvSpPr/>
      </dsp:nvSpPr>
      <dsp:spPr>
        <a:xfrm rot="5400000">
          <a:off x="1822008" y="1322982"/>
          <a:ext cx="2801439" cy="1711976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>
            <a:tint val="50000"/>
            <a:hueOff val="1955669"/>
            <a:satOff val="100000"/>
            <a:lumOff val="105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890" tIns="292100" rIns="175260" bIns="292100" numCol="1" spcCol="1270" anchor="t" anchorCtr="0">
          <a:noAutofit/>
        </a:bodyPr>
        <a:lstStyle/>
        <a:p>
          <a:pPr lvl="0" algn="l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b="1" kern="1200" dirty="0"/>
            <a:t>政府监督</a:t>
          </a:r>
          <a:endParaRPr lang="zh-CN" sz="4600" kern="1200" dirty="0"/>
        </a:p>
      </dsp:txBody>
      <dsp:txXfrm rot="-5400000">
        <a:off x="2366740" y="861838"/>
        <a:ext cx="1628389" cy="2634265"/>
      </dsp:txXfrm>
    </dsp:sp>
    <dsp:sp modelId="{3CC1054E-DE09-4B8E-AD87-4685118FC042}">
      <dsp:nvSpPr>
        <dsp:cNvPr id="0" name=""/>
        <dsp:cNvSpPr/>
      </dsp:nvSpPr>
      <dsp:spPr>
        <a:xfrm>
          <a:off x="1432838" y="0"/>
          <a:ext cx="1789714" cy="1789627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54EC41-25EA-4610-A181-8675AE4A43FB}">
      <dsp:nvSpPr>
        <dsp:cNvPr id="0" name=""/>
        <dsp:cNvSpPr/>
      </dsp:nvSpPr>
      <dsp:spPr>
        <a:xfrm rot="10800000">
          <a:off x="1432838" y="2567877"/>
          <a:ext cx="1789714" cy="1789627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6B86E-E613-4091-98FE-6BDC9D7AFB2D}" type="datetimeFigureOut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F781E-2EA5-45FF-9A94-C184A830A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283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F781E-2EA5-45FF-9A94-C184A830AD7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864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aa</a:t>
            </a:r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大单击以编辑母版副标题样式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5A36CE0C-61B3-45BA-8834-F729C529885E}" type="datetime1">
              <a:rPr lang="zh-CN" altLang="en-US" smtClean="0"/>
              <a:pPr/>
              <a:t>2020/10/28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8FC46E64-6A73-4BD5-832C-0C861B9EA8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376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68A66-6A45-4436-8BBD-1249046E4843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083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63A23-E647-4843-9AF9-BDB01B3FE183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64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204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025E-F321-4646-9903-A2088616989F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594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EB83-4CDB-4E3A-87F2-11065E5D5F35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008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C50-3B2A-49CC-B71C-50F62F5E47FF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674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EBEC9-4EE6-4FD2-9B0E-51673D88BF9F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21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244A5-C960-419A-B6AF-E5F0A8CE4958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272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B890-890E-4429-BB27-54D5CD4688F3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604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F26ED-A23D-45AE-8220-672732C8DABC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763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A6C85-FCB3-4118-AEDF-B516B0BC2340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46E64-6A73-4BD5-832C-0C861B9EA8E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00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6000"/>
            </a:blip>
            <a:srcRect/>
            <a:stretch>
              <a:fillRect/>
            </a:stretch>
          </a:blipFill>
          <a:ln>
            <a:solidFill>
              <a:schemeClr val="accent1">
                <a:shade val="50000"/>
                <a:alpha val="91000"/>
              </a:schemeClr>
            </a:solidFill>
          </a:ln>
          <a:effectLst>
            <a:outerShdw blurRad="825500" dist="50800" dir="5400000" algn="ctr" rotWithShape="0">
              <a:srgbClr val="000000">
                <a:alpha val="43137"/>
              </a:srgbClr>
            </a:outerShdw>
            <a:reflection endPos="65000" dist="50800" dir="5400000" sy="-100000" algn="bl" rotWithShape="0"/>
            <a:softEdge rad="1041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8" name="Text Placeholder 3"/>
          <p:cNvSpPr>
            <a:spLocks noGrp="1"/>
          </p:cNvSpPr>
          <p:nvPr/>
        </p:nvSpPr>
        <p:spPr>
          <a:xfrm>
            <a:off x="2658269" y="3075057"/>
            <a:ext cx="6875462" cy="70788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1700" b="1" i="0" kern="1200" baseline="0">
                <a:solidFill>
                  <a:srgbClr val="00FFFF"/>
                </a:solidFill>
                <a:latin typeface="Myriad Pro"/>
                <a:ea typeface="+mn-ea"/>
                <a:cs typeface="Myriad Pro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dirty="0">
                <a:latin typeface="Tempus Sans ITC" panose="04020404030D07020202" pitchFamily="82" charset="0"/>
                <a:cs typeface="Times New Roman" panose="02020603050405020304" pitchFamily="18" charset="0"/>
              </a:rPr>
              <a:t>图像修复工作总结</a:t>
            </a:r>
            <a:endParaRPr lang="en-US" altLang="zh-CN" sz="4000" dirty="0">
              <a:latin typeface="Tempus Sans ITC" panose="04020404030D07020202" pitchFamily="82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3"/>
          <p:cNvSpPr>
            <a:spLocks noGrp="1"/>
          </p:cNvSpPr>
          <p:nvPr/>
        </p:nvSpPr>
        <p:spPr>
          <a:xfrm>
            <a:off x="6224839" y="5232916"/>
            <a:ext cx="6875462" cy="90486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1300" b="0" i="0" kern="1200">
                <a:solidFill>
                  <a:srgbClr val="FFFFFF"/>
                </a:solidFill>
                <a:latin typeface="Myriad Pro"/>
                <a:ea typeface="+mn-ea"/>
                <a:cs typeface="Myriad Pro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Bradley Hand ITC" panose="03070402050302030203" pitchFamily="66" charset="0"/>
                <a:cs typeface="Times New Roman" panose="02020603050405020304" pitchFamily="18" charset="0"/>
              </a:rPr>
              <a:t>23020191153200</a:t>
            </a:r>
            <a:endParaRPr lang="en-US" sz="2400" dirty="0">
              <a:latin typeface="Bradley Hand ITC" panose="03070402050302030203" pitchFamily="66" charset="0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Bradley Hand ITC" panose="03070402050302030203" pitchFamily="66" charset="0"/>
                <a:cs typeface="Times New Roman" panose="02020603050405020304" pitchFamily="18" charset="0"/>
              </a:rPr>
              <a:t>王绪涛</a:t>
            </a:r>
            <a:endParaRPr lang="en-US" sz="2400" dirty="0">
              <a:latin typeface="Bradley Hand ITC" panose="03070402050302030203" pitchFamily="66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03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err="1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Pconv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 结果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236" y="1705672"/>
            <a:ext cx="6498219" cy="443336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34831" y="1179206"/>
            <a:ext cx="58370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红色绿色的两个点的问题在于，</a:t>
            </a:r>
            <a:r>
              <a:rPr lang="zh-CN" altLang="zh-CN" dirty="0">
                <a:solidFill>
                  <a:srgbClr val="FF0000"/>
                </a:solidFill>
              </a:rPr>
              <a:t>错误预测了位置，但是可以判断正确的是，在该位置附近会出现特征点</a:t>
            </a:r>
            <a:r>
              <a:rPr lang="zh-CN" altLang="zh-CN" dirty="0"/>
              <a:t>。</a:t>
            </a:r>
          </a:p>
          <a:p>
            <a:r>
              <a:rPr lang="zh-CN" altLang="zh-CN" dirty="0"/>
              <a:t>拿来进行特征点预测也是可行的。</a:t>
            </a:r>
          </a:p>
          <a:p>
            <a:endParaRPr lang="zh-CN" altLang="zh-CN" dirty="0"/>
          </a:p>
          <a:p>
            <a:endParaRPr lang="zh-CN" altLang="en-US" b="0" i="0" dirty="0">
              <a:solidFill>
                <a:srgbClr val="FF0000"/>
              </a:solidFill>
              <a:effectLst/>
              <a:latin typeface="Lantinghei SC"/>
            </a:endParaRPr>
          </a:p>
        </p:txBody>
      </p:sp>
    </p:spTree>
    <p:extLst>
      <p:ext uri="{BB962C8B-B14F-4D97-AF65-F5344CB8AC3E}">
        <p14:creationId xmlns:p14="http://schemas.microsoft.com/office/powerpoint/2010/main" val="87952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err="1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Pconv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 结果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62" y="3823980"/>
            <a:ext cx="4333875" cy="27622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34831" y="1179206"/>
            <a:ext cx="5837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同理其他的问题</a:t>
            </a:r>
            <a:endParaRPr lang="zh-CN" altLang="en-US" b="0" i="0" dirty="0">
              <a:solidFill>
                <a:srgbClr val="FF0000"/>
              </a:solidFill>
              <a:effectLst/>
              <a:latin typeface="Lantinghei SC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45" y="1551596"/>
            <a:ext cx="4218381" cy="25247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866" y="1574765"/>
            <a:ext cx="41910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6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err="1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Pconv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 结果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640304" y="1394335"/>
            <a:ext cx="972289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结论</a:t>
            </a:r>
            <a:endParaRPr lang="en-US" altLang="zh-CN" sz="2800" dirty="0" smtClean="0"/>
          </a:p>
          <a:p>
            <a:r>
              <a:rPr lang="zh-CN" altLang="zh-CN" sz="2800" dirty="0"/>
              <a:t>效果还行，关于判断特征点种类判断错误的问题，似乎不太好解决，但是就</a:t>
            </a:r>
            <a:r>
              <a:rPr lang="zh-CN" altLang="zh-CN" sz="2800" dirty="0">
                <a:solidFill>
                  <a:srgbClr val="FF0000"/>
                </a:solidFill>
              </a:rPr>
              <a:t>特征点数目上来说，应该是差不多了</a:t>
            </a:r>
            <a:r>
              <a:rPr lang="zh-CN" altLang="zh-CN" sz="2800" dirty="0"/>
              <a:t>，如果要用于</a:t>
            </a:r>
            <a:r>
              <a:rPr lang="zh-CN" altLang="zh-CN" sz="2800" dirty="0">
                <a:solidFill>
                  <a:srgbClr val="FF0000"/>
                </a:solidFill>
              </a:rPr>
              <a:t>实际应用</a:t>
            </a:r>
            <a:r>
              <a:rPr lang="zh-CN" altLang="zh-CN" sz="2800" dirty="0"/>
              <a:t>，在缺损区域修复出来应该</a:t>
            </a:r>
            <a:r>
              <a:rPr lang="zh-CN" altLang="zh-CN" sz="2800" b="1" dirty="0">
                <a:solidFill>
                  <a:srgbClr val="FF0000"/>
                </a:solidFill>
              </a:rPr>
              <a:t>更看重数目，并非种类。</a:t>
            </a:r>
            <a:endParaRPr lang="zh-CN" altLang="en-US" sz="2800" b="1" i="0" dirty="0">
              <a:solidFill>
                <a:srgbClr val="FF0000"/>
              </a:solidFill>
              <a:effectLst/>
              <a:latin typeface="Lantinghei SC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830889"/>
            <a:ext cx="8029398" cy="225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8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2359378" y="-1096567"/>
            <a:ext cx="16075377" cy="10404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计算机软件具有自身的特点。首先</a:t>
            </a:r>
            <a:r>
              <a:rPr lang="en-US" altLang="zh-CN" dirty="0"/>
              <a:t>, </a:t>
            </a:r>
            <a:r>
              <a:rPr lang="zh-CN" altLang="en-US" dirty="0"/>
              <a:t>它是人类脑</a:t>
            </a:r>
          </a:p>
          <a:p>
            <a:r>
              <a:rPr lang="zh-CN" altLang="en-US" dirty="0"/>
              <a:t>力劳动的智慧成果</a:t>
            </a:r>
            <a:r>
              <a:rPr lang="en-US" altLang="zh-CN" dirty="0"/>
              <a:t>; </a:t>
            </a:r>
            <a:r>
              <a:rPr lang="zh-CN" altLang="en-US" dirty="0"/>
              <a:t>计算机软件的产生</a:t>
            </a:r>
            <a:r>
              <a:rPr lang="en-US" altLang="zh-CN" dirty="0"/>
              <a:t>, </a:t>
            </a:r>
            <a:r>
              <a:rPr lang="zh-CN" altLang="en-US" dirty="0"/>
              <a:t>凝聚了开发</a:t>
            </a:r>
          </a:p>
          <a:p>
            <a:r>
              <a:rPr lang="zh-CN" altLang="en-US" dirty="0"/>
              <a:t>者的大量时间与精力</a:t>
            </a:r>
            <a:r>
              <a:rPr lang="en-US" altLang="zh-CN" dirty="0"/>
              <a:t>, </a:t>
            </a:r>
            <a:r>
              <a:rPr lang="zh-CN" altLang="en-US" dirty="0"/>
              <a:t>是人脑周密逻辑性的产物。其</a:t>
            </a:r>
          </a:p>
          <a:p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zh-CN" altLang="en-US" dirty="0"/>
              <a:t>它具有极高的价值</a:t>
            </a:r>
            <a:r>
              <a:rPr lang="en-US" altLang="zh-CN" dirty="0"/>
              <a:t>, </a:t>
            </a:r>
            <a:r>
              <a:rPr lang="zh-CN" altLang="en-US" dirty="0"/>
              <a:t>一部好的计算机软件必然具</a:t>
            </a:r>
          </a:p>
          <a:p>
            <a:r>
              <a:rPr lang="zh-CN" altLang="en-US" dirty="0"/>
              <a:t>有极高的社会价值和经济价值</a:t>
            </a:r>
            <a:r>
              <a:rPr lang="en-US" altLang="zh-CN" dirty="0"/>
              <a:t>, </a:t>
            </a:r>
            <a:r>
              <a:rPr lang="zh-CN" altLang="en-US" dirty="0"/>
              <a:t>它能应用于社会的多</a:t>
            </a:r>
          </a:p>
          <a:p>
            <a:r>
              <a:rPr lang="zh-CN" altLang="en-US" dirty="0"/>
              <a:t>个领域</a:t>
            </a:r>
            <a:r>
              <a:rPr lang="en-US" altLang="zh-CN" dirty="0"/>
              <a:t>, </a:t>
            </a:r>
            <a:r>
              <a:rPr lang="zh-CN" altLang="en-US" dirty="0"/>
              <a:t>而且还能促进软件产业的发展</a:t>
            </a:r>
            <a:r>
              <a:rPr lang="en-US" altLang="zh-CN" dirty="0"/>
              <a:t>, </a:t>
            </a:r>
            <a:r>
              <a:rPr lang="zh-CN" altLang="en-US" dirty="0"/>
              <a:t>并取得良好</a:t>
            </a:r>
          </a:p>
          <a:p>
            <a:r>
              <a:rPr lang="zh-CN" altLang="en-US" dirty="0"/>
              <a:t>的经济效益。再次</a:t>
            </a:r>
            <a:r>
              <a:rPr lang="en-US" altLang="zh-CN" dirty="0"/>
              <a:t>, </a:t>
            </a:r>
            <a:r>
              <a:rPr lang="zh-CN" altLang="en-US" dirty="0"/>
              <a:t>它具有易复制、易改编的特点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</a:p>
          <a:p>
            <a:r>
              <a:rPr lang="zh-CN" altLang="en-US" dirty="0"/>
              <a:t>也往往成为不法分子盗版和篡改利用的对象。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495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71074" y="1024759"/>
            <a:ext cx="1182280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全名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Shift-Net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: Image </a:t>
            </a:r>
            <a:r>
              <a:rPr lang="en-US" altLang="zh-CN" sz="1600" dirty="0" err="1">
                <a:latin typeface="黑体" panose="02010609060101010101" pitchFamily="49" charset="-122"/>
                <a:ea typeface="黑体" panose="02010609060101010101" pitchFamily="49" charset="-122"/>
              </a:rPr>
              <a:t>Inpainting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 via Deep Feature </a:t>
            </a:r>
            <a:r>
              <a:rPr lang="en-US" altLang="zh-CN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Rearrangement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（特征重排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2018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年的论文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大体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介绍：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1600" dirty="0" err="1">
                <a:latin typeface="黑体" panose="02010609060101010101" pitchFamily="49" charset="-122"/>
                <a:ea typeface="黑体" panose="02010609060101010101" pitchFamily="49" charset="-122"/>
              </a:rPr>
              <a:t>unet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基础模型上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引入一个</a:t>
            </a:r>
            <a:r>
              <a:rPr lang="en-US" altLang="zh-CN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shift-connection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连接层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，以填充任何形状的缺失，以及细节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解码器功能上引入了</a:t>
            </a:r>
            <a:r>
              <a:rPr lang="en-US" altLang="zh-CN" sz="160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gudience</a:t>
            </a:r>
            <a:r>
              <a:rPr lang="en-US" altLang="zh-CN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loss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，以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最大程度地减小完全</a:t>
            </a:r>
            <a:r>
              <a:rPr lang="zh-CN" altLang="en-US" sz="16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连接层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后的解码器功能与缺失部分的真实编码特征之间的距离。</a:t>
            </a:r>
            <a:endParaRPr lang="en-US" altLang="zh-CN" sz="160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网络</a:t>
            </a:r>
            <a:endParaRPr lang="zh-CN" alt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661" y="2401601"/>
            <a:ext cx="5289131" cy="3424256"/>
          </a:xfrm>
          <a:prstGeom prst="rect">
            <a:avLst/>
          </a:prstGeom>
        </p:spPr>
      </p:pic>
      <p:pic>
        <p:nvPicPr>
          <p:cNvPr id="30" name="图片 29"/>
          <p:cNvPicPr/>
          <p:nvPr/>
        </p:nvPicPr>
        <p:blipFill>
          <a:blip r:embed="rId3"/>
          <a:stretch>
            <a:fillRect/>
          </a:stretch>
        </p:blipFill>
        <p:spPr>
          <a:xfrm>
            <a:off x="4320732" y="2304469"/>
            <a:ext cx="7351853" cy="4051881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8610599" y="4653023"/>
            <a:ext cx="1077411" cy="10918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32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网络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10228" y="1307940"/>
            <a:ext cx="861062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创新点：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/>
              <a:t>1. </a:t>
            </a:r>
            <a:r>
              <a:rPr lang="zh-CN" altLang="zh-CN" dirty="0"/>
              <a:t>增加了一个</a:t>
            </a:r>
            <a:r>
              <a:rPr lang="en-US" altLang="zh-CN" dirty="0">
                <a:solidFill>
                  <a:srgbClr val="FF0000"/>
                </a:solidFill>
              </a:rPr>
              <a:t>shift-connection layer </a:t>
            </a:r>
            <a:r>
              <a:rPr lang="en-US" altLang="zh-CN" dirty="0"/>
              <a:t>to the U-Net architecture</a:t>
            </a:r>
            <a:r>
              <a:rPr lang="zh-CN" altLang="zh-CN" dirty="0"/>
              <a:t>。</a:t>
            </a:r>
          </a:p>
          <a:p>
            <a:r>
              <a:rPr lang="en-US" altLang="zh-CN" dirty="0"/>
              <a:t>2. </a:t>
            </a:r>
            <a:r>
              <a:rPr lang="zh-CN" altLang="zh-CN" dirty="0"/>
              <a:t>引入了一个</a:t>
            </a:r>
            <a:r>
              <a:rPr lang="en-US" altLang="zh-CN" dirty="0">
                <a:solidFill>
                  <a:srgbClr val="FF0000"/>
                </a:solidFill>
              </a:rPr>
              <a:t>guidance loss </a:t>
            </a:r>
            <a:r>
              <a:rPr lang="zh-CN" altLang="zh-CN" dirty="0"/>
              <a:t>为了</a:t>
            </a:r>
            <a:r>
              <a:rPr lang="zh-CN" altLang="zh-CN" dirty="0">
                <a:solidFill>
                  <a:srgbClr val="FF0000"/>
                </a:solidFill>
              </a:rPr>
              <a:t>监督 损失图的缺失部分经过编码，解码后的特征图，</a:t>
            </a:r>
          </a:p>
          <a:p>
            <a:r>
              <a:rPr lang="zh-CN" altLang="zh-CN" dirty="0">
                <a:solidFill>
                  <a:srgbClr val="FF0000"/>
                </a:solidFill>
              </a:rPr>
              <a:t>更加接近真实原始图的该缺失位置所编码的特征图</a:t>
            </a:r>
            <a:r>
              <a:rPr lang="zh-CN" altLang="zh-CN" dirty="0" smtClean="0">
                <a:solidFill>
                  <a:srgbClr val="FF0000"/>
                </a:solidFill>
              </a:rPr>
              <a:t>。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3. </a:t>
            </a:r>
            <a:r>
              <a:rPr lang="zh-CN" altLang="zh-CN" dirty="0"/>
              <a:t>端到端训练（就是搬砖工越来越懒了，都喜欢</a:t>
            </a:r>
            <a:r>
              <a:rPr lang="en-US" altLang="zh-CN" dirty="0"/>
              <a:t> raw data </a:t>
            </a:r>
            <a:r>
              <a:rPr lang="zh-CN" altLang="zh-CN" dirty="0"/>
              <a:t>丢进去，期望的输出吐出来，拿去训练就能得到好看的结果</a:t>
            </a:r>
            <a:r>
              <a:rPr lang="zh-CN" altLang="zh-CN" dirty="0" smtClean="0"/>
              <a:t>。好处</a:t>
            </a:r>
            <a:r>
              <a:rPr lang="zh-CN" altLang="zh-CN" dirty="0"/>
              <a:t>是方便</a:t>
            </a:r>
            <a:r>
              <a:rPr lang="zh-CN" altLang="zh-CN" dirty="0" smtClean="0"/>
              <a:t>。坏处</a:t>
            </a:r>
            <a:r>
              <a:rPr lang="zh-CN" altLang="zh-CN" dirty="0"/>
              <a:t>是越来越像一个黑箱。）</a:t>
            </a:r>
          </a:p>
          <a:p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539" y="233010"/>
            <a:ext cx="7901433" cy="8971950"/>
          </a:xfrm>
          <a:prstGeom prst="rect">
            <a:avLst/>
          </a:prstGeom>
        </p:spPr>
      </p:pic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C46E64-6A73-4BD5-832C-0C861B9EA8E6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751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网络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10228" y="1307940"/>
            <a:ext cx="94412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Guidance loss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/>
              <a:t>为了</a:t>
            </a:r>
            <a:r>
              <a:rPr lang="zh-CN" altLang="en-US" dirty="0">
                <a:solidFill>
                  <a:srgbClr val="FF0000"/>
                </a:solidFill>
              </a:rPr>
              <a:t>确保解码器</a:t>
            </a:r>
            <a:r>
              <a:rPr lang="zh-CN" altLang="en-US" dirty="0"/>
              <a:t>功能可以用作</a:t>
            </a:r>
            <a:r>
              <a:rPr lang="zh-CN" altLang="en-US" dirty="0">
                <a:solidFill>
                  <a:srgbClr val="FF0000"/>
                </a:solidFill>
              </a:rPr>
              <a:t>良好的引导</a:t>
            </a:r>
            <a:r>
              <a:rPr lang="zh-CN" altLang="en-US" dirty="0"/>
              <a:t>，引入了引导损失以</a:t>
            </a:r>
            <a:r>
              <a:rPr lang="zh-CN" altLang="en-US" dirty="0">
                <a:solidFill>
                  <a:srgbClr val="FF0000"/>
                </a:solidFill>
              </a:rPr>
              <a:t>将解码的特征强化为接近真实图片的编码特征。</a:t>
            </a:r>
          </a:p>
          <a:p>
            <a:r>
              <a:rPr lang="en-US" altLang="zh-CN" dirty="0"/>
              <a:t>Guidance loss</a:t>
            </a:r>
            <a:r>
              <a:rPr lang="zh-CN" altLang="en-US" dirty="0"/>
              <a:t>只是定义在缺失区域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为了</a:t>
            </a:r>
            <a:r>
              <a:rPr lang="zh-CN" altLang="zh-CN" dirty="0">
                <a:solidFill>
                  <a:srgbClr val="FF0000"/>
                </a:solidFill>
              </a:rPr>
              <a:t>监督 损失图的缺失部分经过编码，解码后的特征图，</a:t>
            </a:r>
          </a:p>
          <a:p>
            <a:r>
              <a:rPr lang="zh-CN" altLang="zh-CN" dirty="0">
                <a:solidFill>
                  <a:srgbClr val="FF0000"/>
                </a:solidFill>
              </a:rPr>
              <a:t>更加接近真实原始图的该缺失位置所编码的特征图。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539" y="233010"/>
            <a:ext cx="7901433" cy="897195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388763" y="4162960"/>
            <a:ext cx="5114925" cy="105727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4747824" y="3260090"/>
            <a:ext cx="7209155" cy="3062605"/>
          </a:xfrm>
          <a:prstGeom prst="rect">
            <a:avLst/>
          </a:prstGeom>
        </p:spPr>
      </p:pic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C46E64-6A73-4BD5-832C-0C861B9EA8E6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439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网络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10228" y="1307940"/>
            <a:ext cx="944121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Shift-connection layer</a:t>
            </a:r>
          </a:p>
          <a:p>
            <a:endParaRPr lang="en-US" altLang="zh-CN" dirty="0" smtClean="0"/>
          </a:p>
          <a:p>
            <a:r>
              <a:rPr lang="zh-CN" altLang="zh-CN" dirty="0"/>
              <a:t>对于</a:t>
            </a:r>
            <a:r>
              <a:rPr lang="en-US" altLang="zh-CN" dirty="0"/>
              <a:t>L-l</a:t>
            </a:r>
            <a:r>
              <a:rPr lang="zh-CN" altLang="zh-CN" dirty="0"/>
              <a:t>解码层上的未知区域上的点</a:t>
            </a:r>
            <a:r>
              <a:rPr lang="en-US" altLang="zh-CN" dirty="0"/>
              <a:t>y</a:t>
            </a:r>
            <a:r>
              <a:rPr lang="zh-CN" altLang="zh-CN" dirty="0"/>
              <a:t>，其在</a:t>
            </a:r>
            <a:r>
              <a:rPr lang="en-US" altLang="zh-CN" dirty="0"/>
              <a:t>l</a:t>
            </a:r>
            <a:r>
              <a:rPr lang="zh-CN" altLang="zh-CN" dirty="0"/>
              <a:t>编码层上的最相似搜索的某点</a:t>
            </a:r>
            <a:r>
              <a:rPr lang="en-US" altLang="zh-CN" dirty="0"/>
              <a:t>x</a:t>
            </a:r>
            <a:r>
              <a:rPr lang="zh-CN" altLang="zh-CN" dirty="0"/>
              <a:t>（</a:t>
            </a:r>
            <a:r>
              <a:rPr lang="en-US" altLang="zh-CN" dirty="0"/>
              <a:t>x</a:t>
            </a:r>
            <a:r>
              <a:rPr lang="zh-CN" altLang="zh-CN" dirty="0"/>
              <a:t>处于已知区域），采取</a:t>
            </a:r>
            <a:r>
              <a:rPr lang="en-US" altLang="zh-CN" dirty="0"/>
              <a:t>min</a:t>
            </a:r>
            <a:r>
              <a:rPr lang="zh-CN" altLang="zh-CN" dirty="0"/>
              <a:t>余弦距离，得到</a:t>
            </a:r>
            <a:r>
              <a:rPr lang="en-US" altLang="zh-CN" dirty="0" smtClean="0"/>
              <a:t>x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zh-CN" dirty="0" smtClean="0"/>
              <a:t>得到</a:t>
            </a:r>
            <a:r>
              <a:rPr lang="zh-CN" altLang="zh-CN" dirty="0"/>
              <a:t>了转换向量，</a:t>
            </a:r>
            <a:r>
              <a:rPr lang="en-US" altLang="zh-CN" dirty="0"/>
              <a:t>u=x*y </a:t>
            </a:r>
            <a:r>
              <a:rPr lang="en-US" altLang="zh-CN" dirty="0" smtClean="0"/>
              <a:t>–y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zh-CN" dirty="0"/>
              <a:t>最相似搜索可以用卷积层替代，其对未知区域的编码可看为损失区域的某个部位的空间特征重排。</a:t>
            </a:r>
          </a:p>
          <a:p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539" y="233010"/>
            <a:ext cx="7901433" cy="8971950"/>
          </a:xfrm>
          <a:prstGeom prst="rect">
            <a:avLst/>
          </a:prstGeom>
        </p:spPr>
      </p:pic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C46E64-6A73-4BD5-832C-0C861B9EA8E6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458845" y="2598737"/>
            <a:ext cx="5274310" cy="166052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4"/>
          <a:stretch>
            <a:fillRect/>
          </a:stretch>
        </p:blipFill>
        <p:spPr>
          <a:xfrm>
            <a:off x="4021514" y="4476576"/>
            <a:ext cx="37719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1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</a:t>
            </a:r>
            <a:r>
              <a:rPr lang="zh-CN" altLang="zh-CN" dirty="0" smtClean="0"/>
              <a:t>因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zh-CN" dirty="0" smtClean="0"/>
              <a:t>为</a:t>
            </a:r>
            <a:r>
              <a:rPr lang="zh-CN" altLang="zh-CN" dirty="0"/>
              <a:t>本来就等价于直线连起来。）</a:t>
            </a:r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网络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10228" y="1307940"/>
            <a:ext cx="277117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以前的方法都是在同一层的已知区域中寻找点填充未知区域</a:t>
            </a:r>
            <a:r>
              <a:rPr lang="zh-CN" altLang="zh-CN" dirty="0" smtClean="0"/>
              <a:t>，</a:t>
            </a:r>
            <a:r>
              <a:rPr lang="zh-CN" altLang="en-US" dirty="0"/>
              <a:t>本</a:t>
            </a:r>
            <a:r>
              <a:rPr lang="zh-CN" altLang="en-US" dirty="0" smtClean="0"/>
              <a:t>方法是</a:t>
            </a:r>
            <a:r>
              <a:rPr lang="zh-CN" altLang="zh-CN" dirty="0" smtClean="0"/>
              <a:t>从</a:t>
            </a:r>
            <a:r>
              <a:rPr lang="en-US" altLang="zh-CN" dirty="0"/>
              <a:t>l</a:t>
            </a:r>
            <a:r>
              <a:rPr lang="zh-CN" altLang="zh-CN" dirty="0"/>
              <a:t>层中的已知区域提取点来填充</a:t>
            </a:r>
            <a:r>
              <a:rPr lang="en-US" altLang="zh-CN" dirty="0"/>
              <a:t>L-l</a:t>
            </a:r>
            <a:r>
              <a:rPr lang="zh-CN" altLang="zh-CN" dirty="0"/>
              <a:t>层的未知区域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如右图</a:t>
            </a:r>
            <a:r>
              <a:rPr lang="zh-CN" altLang="en-US" b="1" dirty="0" smtClean="0">
                <a:solidFill>
                  <a:schemeClr val="accent1"/>
                </a:solidFill>
              </a:rPr>
              <a:t>蓝色那个通道</a:t>
            </a:r>
            <a:r>
              <a:rPr lang="zh-CN" altLang="en-US" dirty="0" smtClean="0"/>
              <a:t>。</a:t>
            </a:r>
            <a:endParaRPr lang="zh-CN" altLang="zh-CN" dirty="0"/>
          </a:p>
          <a:p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3494534" y="1307940"/>
            <a:ext cx="5344666" cy="2137223"/>
          </a:xfrm>
          <a:prstGeom prst="rect">
            <a:avLst/>
          </a:prstGeom>
        </p:spPr>
      </p:pic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C46E64-6A73-4BD5-832C-0C861B9EA8E6}" type="slidenum">
              <a:rPr lang="zh-CN" altLang="en-US" smtClean="0"/>
              <a:t>18</a:t>
            </a:fld>
            <a:endParaRPr lang="zh-CN" altLang="en-US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570278"/>
              </p:ext>
            </p:extLst>
          </p:nvPr>
        </p:nvGraphicFramePr>
        <p:xfrm>
          <a:off x="180090" y="3419411"/>
          <a:ext cx="3134355" cy="2977289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447765">
                  <a:extLst>
                    <a:ext uri="{9D8B030D-6E8A-4147-A177-3AD203B41FA5}">
                      <a16:colId xmlns:a16="http://schemas.microsoft.com/office/drawing/2014/main" val="2026070499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466815874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2057861299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2855567769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1315189694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604954685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483858153"/>
                    </a:ext>
                  </a:extLst>
                </a:gridCol>
              </a:tblGrid>
              <a:tr h="425327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已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756415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00398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013576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缺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379361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158502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679502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964287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595017"/>
              </p:ext>
            </p:extLst>
          </p:nvPr>
        </p:nvGraphicFramePr>
        <p:xfrm>
          <a:off x="9065329" y="3353543"/>
          <a:ext cx="3134355" cy="2977289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447765">
                  <a:extLst>
                    <a:ext uri="{9D8B030D-6E8A-4147-A177-3AD203B41FA5}">
                      <a16:colId xmlns:a16="http://schemas.microsoft.com/office/drawing/2014/main" val="2026070499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466815874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2057861299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2855567769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1315189694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604954685"/>
                    </a:ext>
                  </a:extLst>
                </a:gridCol>
                <a:gridCol w="447765">
                  <a:extLst>
                    <a:ext uri="{9D8B030D-6E8A-4147-A177-3AD203B41FA5}">
                      <a16:colId xmlns:a16="http://schemas.microsoft.com/office/drawing/2014/main" val="483858153"/>
                    </a:ext>
                  </a:extLst>
                </a:gridCol>
              </a:tblGrid>
              <a:tr h="425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756415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000398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13576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缺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379361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158502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679502"/>
                  </a:ext>
                </a:extLst>
              </a:tr>
              <a:tr h="425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964287"/>
                  </a:ext>
                </a:extLst>
              </a:tr>
            </a:tbl>
          </a:graphicData>
        </a:graphic>
      </p:graphicFrame>
      <p:cxnSp>
        <p:nvCxnSpPr>
          <p:cNvPr id="5" name="直接箭头连接符 4"/>
          <p:cNvCxnSpPr>
            <a:endCxn id="14" idx="0"/>
          </p:cNvCxnSpPr>
          <p:nvPr/>
        </p:nvCxnSpPr>
        <p:spPr>
          <a:xfrm flipH="1">
            <a:off x="1747267" y="2432260"/>
            <a:ext cx="2978796" cy="9871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16" idx="0"/>
          </p:cNvCxnSpPr>
          <p:nvPr/>
        </p:nvCxnSpPr>
        <p:spPr>
          <a:xfrm>
            <a:off x="7410368" y="2311040"/>
            <a:ext cx="3222138" cy="10425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图片 21"/>
          <p:cNvPicPr/>
          <p:nvPr/>
        </p:nvPicPr>
        <p:blipFill>
          <a:blip r:embed="rId3"/>
          <a:stretch>
            <a:fillRect/>
          </a:stretch>
        </p:blipFill>
        <p:spPr>
          <a:xfrm>
            <a:off x="3581400" y="4543731"/>
            <a:ext cx="5274310" cy="166052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590575" y="3680280"/>
            <a:ext cx="3444459" cy="3395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黑色</a:t>
            </a:r>
            <a:r>
              <a:rPr lang="zh-CN" altLang="en-US" dirty="0" smtClean="0">
                <a:solidFill>
                  <a:schemeClr val="tx1"/>
                </a:solidFill>
              </a:rPr>
              <a:t>区域是需要填补的区域，右侧的新的信息层该黑色区域在左侧的红色已知区域内进行</a:t>
            </a:r>
            <a:r>
              <a:rPr lang="zh-CN" altLang="zh-CN" dirty="0">
                <a:solidFill>
                  <a:schemeClr val="tx1"/>
                </a:solidFill>
              </a:rPr>
              <a:t>最相似</a:t>
            </a:r>
            <a:r>
              <a:rPr lang="zh-CN" altLang="zh-CN" dirty="0" smtClean="0">
                <a:solidFill>
                  <a:schemeClr val="tx1"/>
                </a:solidFill>
              </a:rPr>
              <a:t>搜索</a:t>
            </a:r>
            <a:r>
              <a:rPr lang="zh-CN" altLang="en-US" dirty="0" smtClean="0">
                <a:solidFill>
                  <a:schemeClr val="tx1"/>
                </a:solidFill>
              </a:rPr>
              <a:t>，采取的搜索公式是（按照块大小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*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最后将上述三个通道的拼接，作为</a:t>
            </a:r>
            <a:r>
              <a:rPr lang="en-US" altLang="zh-CN" dirty="0" smtClean="0">
                <a:solidFill>
                  <a:schemeClr val="tx1"/>
                </a:solidFill>
              </a:rPr>
              <a:t>L-l</a:t>
            </a:r>
            <a:r>
              <a:rPr lang="zh-CN" altLang="en-US" dirty="0" smtClean="0">
                <a:solidFill>
                  <a:schemeClr val="tx1"/>
                </a:solidFill>
              </a:rPr>
              <a:t>层的输入。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0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网络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17449" y="1024759"/>
            <a:ext cx="655710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函数：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（各种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的结合体）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函数结合：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loss_l1 (L1loss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 </a:t>
            </a:r>
            <a:r>
              <a:rPr lang="en-US" altLang="zh-CN" dirty="0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loss_adv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对抗损失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en-US" altLang="zh-CN" dirty="0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loss_guidance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监督损失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总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为加和，加一个调整系数（论文里没写系数怎么得到的，看代码里应该也是先验出来的）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539" y="233010"/>
            <a:ext cx="7901433" cy="8971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347" y="3610082"/>
            <a:ext cx="8456049" cy="139065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3938209" y="4899874"/>
            <a:ext cx="3488563" cy="129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2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01817" y="800358"/>
            <a:ext cx="5660581" cy="5257285"/>
          </a:xfrm>
          <a:ln w="57150">
            <a:noFill/>
          </a:ln>
        </p:spPr>
        <p:txBody>
          <a:bodyPr>
            <a:no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zh-CN" altLang="en-US" sz="4800" b="1" dirty="0">
                <a:solidFill>
                  <a:schemeClr val="bg1"/>
                </a:solidFill>
                <a:latin typeface="Tempus Sans ITC" panose="04020404030D07020202" pitchFamily="82" charset="0"/>
                <a:cs typeface="Times New Roman" panose="02020603050405020304" pitchFamily="18" charset="0"/>
              </a:rPr>
              <a:t>传统算法尝试</a:t>
            </a:r>
            <a:endParaRPr lang="en-US" altLang="zh-CN" sz="4800" b="1" dirty="0">
              <a:solidFill>
                <a:schemeClr val="bg1"/>
              </a:solidFill>
              <a:latin typeface="Tempus Sans ITC" panose="04020404030D07020202" pitchFamily="82" charset="0"/>
              <a:cs typeface="Times New Roman" panose="02020603050405020304" pitchFamily="18" charset="0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zh-CN" sz="4800" b="1" dirty="0" err="1">
                <a:solidFill>
                  <a:schemeClr val="bg1"/>
                </a:solidFill>
                <a:latin typeface="Tempus Sans ITC" panose="04020404030D07020202" pitchFamily="82" charset="0"/>
                <a:cs typeface="Times New Roman" panose="02020603050405020304" pitchFamily="18" charset="0"/>
              </a:rPr>
              <a:t>Pconv</a:t>
            </a:r>
            <a:r>
              <a:rPr lang="zh-CN" altLang="en-US" sz="4800" b="1" dirty="0">
                <a:solidFill>
                  <a:schemeClr val="bg1"/>
                </a:solidFill>
                <a:latin typeface="Tempus Sans ITC" panose="04020404030D07020202" pitchFamily="82" charset="0"/>
                <a:cs typeface="Times New Roman" panose="02020603050405020304" pitchFamily="18" charset="0"/>
              </a:rPr>
              <a:t>网络</a:t>
            </a:r>
            <a:endParaRPr lang="en-US" altLang="zh-CN" sz="4800" b="1" dirty="0">
              <a:solidFill>
                <a:schemeClr val="bg1"/>
              </a:solidFill>
              <a:latin typeface="Tempus Sans ITC" panose="04020404030D07020202" pitchFamily="82" charset="0"/>
              <a:cs typeface="Times New Roman" panose="02020603050405020304" pitchFamily="18" charset="0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zh-CN" sz="4800" b="1" dirty="0">
                <a:solidFill>
                  <a:schemeClr val="bg1"/>
                </a:solidFill>
                <a:latin typeface="Tempus Sans ITC" panose="04020404030D07020202" pitchFamily="82" charset="0"/>
                <a:cs typeface="Times New Roman" panose="02020603050405020304" pitchFamily="18" charset="0"/>
              </a:rPr>
              <a:t>Shift-net</a:t>
            </a:r>
            <a:r>
              <a:rPr lang="zh-CN" altLang="en-US" sz="4800" b="1" dirty="0">
                <a:solidFill>
                  <a:schemeClr val="bg1"/>
                </a:solidFill>
                <a:latin typeface="Tempus Sans ITC" panose="04020404030D07020202" pitchFamily="82" charset="0"/>
                <a:cs typeface="Times New Roman" panose="02020603050405020304" pitchFamily="18" charset="0"/>
              </a:rPr>
              <a:t>网络</a:t>
            </a:r>
            <a:endParaRPr lang="en-US" altLang="zh-CN" sz="4800" b="1" dirty="0">
              <a:solidFill>
                <a:schemeClr val="bg1"/>
              </a:solidFill>
              <a:latin typeface="Tempus Sans ITC" panose="04020404030D07020202" pitchFamily="82" charset="0"/>
              <a:cs typeface="Times New Roman" panose="02020603050405020304" pitchFamily="18" charset="0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zh-CN" altLang="en-US" sz="4800" b="1" dirty="0">
                <a:solidFill>
                  <a:schemeClr val="bg1"/>
                </a:solidFill>
                <a:latin typeface="Tempus Sans ITC" panose="04020404030D07020202" pitchFamily="82" charset="0"/>
                <a:cs typeface="Times New Roman" panose="02020603050405020304" pitchFamily="18" charset="0"/>
              </a:rPr>
              <a:t>图像细化后修复</a:t>
            </a:r>
            <a:endParaRPr lang="en-US" altLang="zh-CN" sz="4800" b="1" dirty="0">
              <a:solidFill>
                <a:schemeClr val="bg1"/>
              </a:solidFill>
              <a:latin typeface="Tempus Sans ITC" panose="04020404030D07020202" pitchFamily="82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/>
          </a:p>
        </p:txBody>
      </p:sp>
      <p:pic>
        <p:nvPicPr>
          <p:cNvPr id="2050" name="Picture 2" descr="Niaz Uddin漂亮的鸟瞰航拍摄影作品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28" y="0"/>
            <a:ext cx="6096000" cy="6858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383" y="2815641"/>
            <a:ext cx="5653238" cy="1321655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8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anose="04020404030D07020202" pitchFamily="82" charset="0"/>
                <a:ea typeface="华文隶书" panose="02010800040101010101" pitchFamily="2" charset="-122"/>
                <a:cs typeface="Times New Roman" panose="02020603050405020304" pitchFamily="18" charset="0"/>
              </a:rPr>
              <a:t>CONTENTS</a:t>
            </a:r>
            <a:endParaRPr lang="zh-CN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pitchFamily="82" charset="0"/>
              <a:ea typeface="华文隶书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日期占位符 3"/>
          <p:cNvSpPr txBox="1">
            <a:spLocks/>
          </p:cNvSpPr>
          <p:nvPr/>
        </p:nvSpPr>
        <p:spPr>
          <a:xfrm>
            <a:off x="488004" y="63704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837231-C408-4A59-AB58-028E8853179D}" type="datetime1">
              <a:rPr lang="zh-CN" altLang="en-US" smtClean="0"/>
              <a:pPr/>
              <a:t>2020/10/28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751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 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结果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934831" y="1179206"/>
            <a:ext cx="58370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8080"/>
                </a:solidFill>
                <a:latin typeface="Lantinghei SC"/>
              </a:rPr>
              <a:t>将</a:t>
            </a:r>
            <a:r>
              <a:rPr lang="en-US" altLang="zh-CN" b="1" dirty="0">
                <a:solidFill>
                  <a:srgbClr val="008080"/>
                </a:solidFill>
                <a:latin typeface="Lantinghei SC"/>
              </a:rPr>
              <a:t>1w</a:t>
            </a:r>
            <a:r>
              <a:rPr lang="zh-CN" altLang="en-US" b="1" dirty="0">
                <a:solidFill>
                  <a:srgbClr val="008080"/>
                </a:solidFill>
                <a:latin typeface="Lantinghei SC"/>
              </a:rPr>
              <a:t>张照片训练</a:t>
            </a:r>
            <a:r>
              <a:rPr lang="zh-CN" altLang="en-US" b="1" dirty="0" smtClean="0">
                <a:solidFill>
                  <a:srgbClr val="008080"/>
                </a:solidFill>
                <a:latin typeface="Lantinghei SC"/>
              </a:rPr>
              <a:t>了</a:t>
            </a:r>
            <a:r>
              <a:rPr lang="en-US" altLang="zh-CN" b="1" dirty="0" smtClean="0">
                <a:solidFill>
                  <a:srgbClr val="008080"/>
                </a:solidFill>
                <a:latin typeface="Lantinghei SC"/>
              </a:rPr>
              <a:t>30</a:t>
            </a:r>
            <a:r>
              <a:rPr lang="zh-CN" altLang="en-US" b="1" dirty="0">
                <a:solidFill>
                  <a:srgbClr val="008080"/>
                </a:solidFill>
                <a:latin typeface="Lantinghei SC"/>
              </a:rPr>
              <a:t>次的模型</a:t>
            </a:r>
            <a:r>
              <a:rPr lang="zh-CN" altLang="en-US" b="1" dirty="0" smtClean="0">
                <a:solidFill>
                  <a:srgbClr val="008080"/>
                </a:solidFill>
                <a:latin typeface="Lantinghei SC"/>
              </a:rPr>
              <a:t>。</a:t>
            </a:r>
            <a:endParaRPr lang="en-US" altLang="zh-CN" b="1" dirty="0" smtClean="0">
              <a:solidFill>
                <a:srgbClr val="008080"/>
              </a:solidFill>
              <a:latin typeface="Lantinghei SC"/>
            </a:endParaRPr>
          </a:p>
          <a:p>
            <a:endParaRPr lang="en-US" altLang="zh-CN" b="1" dirty="0" smtClean="0">
              <a:solidFill>
                <a:srgbClr val="008080"/>
              </a:solidFill>
              <a:latin typeface="Lantinghei SC"/>
            </a:endParaRPr>
          </a:p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  <a:p>
            <a:endParaRPr lang="zh-CN" altLang="en-US" b="0" i="0" dirty="0">
              <a:solidFill>
                <a:srgbClr val="FF0000"/>
              </a:solidFill>
              <a:effectLst/>
              <a:latin typeface="Lantinghei SC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965" y="2946752"/>
            <a:ext cx="7164070" cy="248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1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02741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 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结果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651542" y="4146402"/>
            <a:ext cx="4888376" cy="2461777"/>
            <a:chOff x="934831" y="5838651"/>
            <a:chExt cx="9760267" cy="514353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4831" y="5838651"/>
              <a:ext cx="9760267" cy="5143536"/>
            </a:xfrm>
            <a:prstGeom prst="rect">
              <a:avLst/>
            </a:prstGeom>
          </p:spPr>
        </p:pic>
        <p:sp>
          <p:nvSpPr>
            <p:cNvPr id="19" name="椭圆 18"/>
            <p:cNvSpPr/>
            <p:nvPr/>
          </p:nvSpPr>
          <p:spPr>
            <a:xfrm>
              <a:off x="8247624" y="8011207"/>
              <a:ext cx="725952" cy="82259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311237" y="8007909"/>
              <a:ext cx="725952" cy="82259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224" y="3996685"/>
            <a:ext cx="4698751" cy="2488109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2982532" y="1643215"/>
            <a:ext cx="7653784" cy="2755016"/>
            <a:chOff x="838200" y="1664584"/>
            <a:chExt cx="9525000" cy="350351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1664584"/>
              <a:ext cx="9525000" cy="3503518"/>
            </a:xfrm>
            <a:prstGeom prst="rect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8435340" y="3299460"/>
              <a:ext cx="434340" cy="5029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166360" y="3299460"/>
              <a:ext cx="434340" cy="5029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869680" y="3517265"/>
              <a:ext cx="434340" cy="50292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600700" y="3517265"/>
              <a:ext cx="434340" cy="50292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934831" y="1179206"/>
            <a:ext cx="58370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红色绿色的两个点的问题在于，</a:t>
            </a:r>
            <a:r>
              <a:rPr lang="zh-CN" altLang="zh-CN" dirty="0">
                <a:solidFill>
                  <a:srgbClr val="FF0000"/>
                </a:solidFill>
              </a:rPr>
              <a:t>错误预测了位置，但是可以判断正确的是，在该位置附近会出现特征点</a:t>
            </a:r>
            <a:r>
              <a:rPr lang="zh-CN" altLang="zh-CN" dirty="0"/>
              <a:t>。</a:t>
            </a:r>
          </a:p>
          <a:p>
            <a:r>
              <a:rPr lang="zh-CN" altLang="zh-CN" dirty="0"/>
              <a:t>拿来进行特征点预测也是可行的。</a:t>
            </a:r>
          </a:p>
          <a:p>
            <a:endParaRPr lang="zh-CN" altLang="zh-CN" dirty="0"/>
          </a:p>
          <a:p>
            <a:endParaRPr lang="zh-CN" altLang="en-US" b="0" i="0" dirty="0">
              <a:solidFill>
                <a:srgbClr val="FF0000"/>
              </a:solidFill>
              <a:effectLst/>
              <a:latin typeface="Lantinghei SC"/>
            </a:endParaRPr>
          </a:p>
        </p:txBody>
      </p:sp>
    </p:spTree>
    <p:extLst>
      <p:ext uri="{BB962C8B-B14F-4D97-AF65-F5344CB8AC3E}">
        <p14:creationId xmlns:p14="http://schemas.microsoft.com/office/powerpoint/2010/main" val="285036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 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结果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934831" y="1179206"/>
            <a:ext cx="5837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同理其他的问题等等。</a:t>
            </a:r>
            <a:endParaRPr lang="zh-CN" altLang="en-US" b="0" i="0" dirty="0">
              <a:solidFill>
                <a:srgbClr val="FF0000"/>
              </a:solidFill>
              <a:effectLst/>
              <a:latin typeface="Lantinghei SC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54" y="2270526"/>
            <a:ext cx="4702492" cy="24805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7223"/>
            <a:ext cx="5076825" cy="250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9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Shift-net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 结果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640304" y="1394335"/>
            <a:ext cx="101496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结论</a:t>
            </a:r>
            <a:endParaRPr lang="en-US" altLang="zh-CN" sz="2800" dirty="0" smtClean="0"/>
          </a:p>
          <a:p>
            <a:r>
              <a:rPr lang="zh-CN" altLang="en-US" sz="2800" dirty="0" smtClean="0"/>
              <a:t>类似于上面的</a:t>
            </a:r>
            <a:r>
              <a:rPr lang="en-US" altLang="zh-CN" sz="2800" dirty="0" err="1" smtClean="0"/>
              <a:t>pconv</a:t>
            </a:r>
            <a:r>
              <a:rPr lang="zh-CN" altLang="en-US" sz="2800" dirty="0" smtClean="0"/>
              <a:t>结构的效果。但是训练时间比</a:t>
            </a:r>
            <a:r>
              <a:rPr lang="en-US" altLang="zh-CN" sz="2800" dirty="0" err="1" smtClean="0"/>
              <a:t>pconv</a:t>
            </a:r>
            <a:r>
              <a:rPr lang="zh-CN" altLang="en-US" sz="2800" dirty="0" smtClean="0"/>
              <a:t>少一些。</a:t>
            </a:r>
            <a:endParaRPr lang="en-US" altLang="zh-CN" sz="2800" dirty="0" smtClean="0"/>
          </a:p>
          <a:p>
            <a:endParaRPr lang="zh-CN" altLang="en-US" sz="2800" b="1" i="0" dirty="0">
              <a:solidFill>
                <a:srgbClr val="FF0000"/>
              </a:solidFill>
              <a:effectLst/>
              <a:latin typeface="Lantinghei SC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828" y="2700720"/>
            <a:ext cx="8768862" cy="305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2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2359378" y="-1096567"/>
            <a:ext cx="16075377" cy="10404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计算机软件具有自身的特点。首先</a:t>
            </a:r>
            <a:r>
              <a:rPr lang="en-US" altLang="zh-CN" dirty="0"/>
              <a:t>, </a:t>
            </a:r>
            <a:r>
              <a:rPr lang="zh-CN" altLang="en-US" dirty="0"/>
              <a:t>它是人类脑</a:t>
            </a:r>
          </a:p>
          <a:p>
            <a:r>
              <a:rPr lang="zh-CN" altLang="en-US" dirty="0"/>
              <a:t>力劳动的智慧成果</a:t>
            </a:r>
            <a:r>
              <a:rPr lang="en-US" altLang="zh-CN" dirty="0"/>
              <a:t>; </a:t>
            </a:r>
            <a:r>
              <a:rPr lang="zh-CN" altLang="en-US" dirty="0"/>
              <a:t>计算机软件的产生</a:t>
            </a:r>
            <a:r>
              <a:rPr lang="en-US" altLang="zh-CN" dirty="0"/>
              <a:t>, </a:t>
            </a:r>
            <a:r>
              <a:rPr lang="zh-CN" altLang="en-US" dirty="0"/>
              <a:t>凝聚了开发</a:t>
            </a:r>
          </a:p>
          <a:p>
            <a:r>
              <a:rPr lang="zh-CN" altLang="en-US" dirty="0"/>
              <a:t>者的大量时间与精力</a:t>
            </a:r>
            <a:r>
              <a:rPr lang="en-US" altLang="zh-CN" dirty="0"/>
              <a:t>, </a:t>
            </a:r>
            <a:r>
              <a:rPr lang="zh-CN" altLang="en-US" dirty="0"/>
              <a:t>是人脑周密逻辑性的产物。其</a:t>
            </a:r>
          </a:p>
          <a:p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zh-CN" altLang="en-US" dirty="0"/>
              <a:t>它具有极高的价值</a:t>
            </a:r>
            <a:r>
              <a:rPr lang="en-US" altLang="zh-CN" dirty="0"/>
              <a:t>, </a:t>
            </a:r>
            <a:r>
              <a:rPr lang="zh-CN" altLang="en-US" dirty="0"/>
              <a:t>一部好的计算机软件必然具</a:t>
            </a:r>
          </a:p>
          <a:p>
            <a:r>
              <a:rPr lang="zh-CN" altLang="en-US" dirty="0"/>
              <a:t>有极高的社会价值和经济价值</a:t>
            </a:r>
            <a:r>
              <a:rPr lang="en-US" altLang="zh-CN" dirty="0"/>
              <a:t>, </a:t>
            </a:r>
            <a:r>
              <a:rPr lang="zh-CN" altLang="en-US" dirty="0"/>
              <a:t>它能应用于社会的多</a:t>
            </a:r>
          </a:p>
          <a:p>
            <a:r>
              <a:rPr lang="zh-CN" altLang="en-US" dirty="0"/>
              <a:t>个领域</a:t>
            </a:r>
            <a:r>
              <a:rPr lang="en-US" altLang="zh-CN" dirty="0"/>
              <a:t>, </a:t>
            </a:r>
            <a:r>
              <a:rPr lang="zh-CN" altLang="en-US" dirty="0"/>
              <a:t>而且还能促进软件产业的发展</a:t>
            </a:r>
            <a:r>
              <a:rPr lang="en-US" altLang="zh-CN" dirty="0"/>
              <a:t>, </a:t>
            </a:r>
            <a:r>
              <a:rPr lang="zh-CN" altLang="en-US" dirty="0"/>
              <a:t>并取得良好</a:t>
            </a:r>
          </a:p>
          <a:p>
            <a:r>
              <a:rPr lang="zh-CN" altLang="en-US" dirty="0"/>
              <a:t>的经济效益。再次</a:t>
            </a:r>
            <a:r>
              <a:rPr lang="en-US" altLang="zh-CN" dirty="0"/>
              <a:t>, </a:t>
            </a:r>
            <a:r>
              <a:rPr lang="zh-CN" altLang="en-US" dirty="0"/>
              <a:t>它具有易复制、易改编的特点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</a:p>
          <a:p>
            <a:r>
              <a:rPr lang="zh-CN" altLang="en-US" dirty="0"/>
              <a:t>也往往成为不法分子盗版和篡改利用的对象。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C46E64-6A73-4BD5-832C-0C861B9EA8E6}" type="slidenum">
              <a:rPr lang="zh-CN" altLang="en-US" smtClean="0"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133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26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图像细化后修复</a:t>
            </a:r>
            <a:endParaRPr lang="zh-CN" alt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95272" y="1181669"/>
            <a:ext cx="3324167" cy="840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细化算法采用的是</a:t>
            </a:r>
            <a:r>
              <a:rPr lang="en-US" altLang="zh-CN" dirty="0" err="1">
                <a:solidFill>
                  <a:srgbClr val="FF0000"/>
                </a:solidFill>
              </a:rPr>
              <a:t>Hilditch</a:t>
            </a:r>
            <a:r>
              <a:rPr lang="zh-CN" altLang="en-US" dirty="0">
                <a:solidFill>
                  <a:schemeClr val="tx1"/>
                </a:solidFill>
              </a:rPr>
              <a:t>算法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效果不好</a:t>
            </a:r>
          </a:p>
          <a:p>
            <a:r>
              <a:rPr lang="en-US" altLang="zh-CN" dirty="0" err="1" smtClean="0">
                <a:solidFill>
                  <a:srgbClr val="FF0000"/>
                </a:solidFill>
              </a:rPr>
              <a:t>Pconv</a:t>
            </a:r>
            <a:r>
              <a:rPr lang="zh-CN" altLang="en-US" dirty="0" smtClean="0">
                <a:solidFill>
                  <a:srgbClr val="FF0000"/>
                </a:solidFill>
              </a:rPr>
              <a:t>网络</a:t>
            </a:r>
            <a:r>
              <a:rPr lang="zh-CN" altLang="en-US" dirty="0" smtClean="0">
                <a:solidFill>
                  <a:schemeClr val="tx1"/>
                </a:solidFill>
              </a:rPr>
              <a:t>尝试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44" y="3591971"/>
            <a:ext cx="7797720" cy="21769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45376" y="2200390"/>
            <a:ext cx="7592288" cy="193990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751" y="2625948"/>
            <a:ext cx="3812278" cy="205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4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26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图像细化后修复</a:t>
            </a:r>
            <a:endParaRPr lang="zh-CN" alt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95272" y="1181669"/>
            <a:ext cx="3324167" cy="840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细化算法采用的是</a:t>
            </a:r>
            <a:r>
              <a:rPr lang="en-US" altLang="zh-CN" dirty="0" err="1">
                <a:solidFill>
                  <a:srgbClr val="FF0000"/>
                </a:solidFill>
              </a:rPr>
              <a:t>Hilditch</a:t>
            </a:r>
            <a:r>
              <a:rPr lang="zh-CN" altLang="en-US" dirty="0">
                <a:solidFill>
                  <a:srgbClr val="FF0000"/>
                </a:solidFill>
              </a:rPr>
              <a:t>算法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效果不好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Shift-net</a:t>
            </a:r>
            <a:r>
              <a:rPr lang="zh-CN" altLang="en-US" dirty="0" smtClean="0">
                <a:solidFill>
                  <a:srgbClr val="FF0000"/>
                </a:solidFill>
              </a:rPr>
              <a:t>网络</a:t>
            </a:r>
            <a:r>
              <a:rPr lang="zh-CN" altLang="en-US" dirty="0" smtClean="0">
                <a:solidFill>
                  <a:schemeClr val="tx1"/>
                </a:solidFill>
              </a:rPr>
              <a:t>尝试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81" y="2450185"/>
            <a:ext cx="5433291" cy="33290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053" y="2450185"/>
            <a:ext cx="5652231" cy="332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3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26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图像细化后修复</a:t>
            </a:r>
            <a:endParaRPr lang="zh-CN" alt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95272" y="1181669"/>
            <a:ext cx="4221019" cy="840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细化算法采用的</a:t>
            </a:r>
            <a:r>
              <a:rPr lang="zh-CN" altLang="en-US" dirty="0" smtClean="0">
                <a:solidFill>
                  <a:schemeClr val="tx1"/>
                </a:solidFill>
              </a:rPr>
              <a:t>是</a:t>
            </a:r>
            <a:r>
              <a:rPr lang="en-US" altLang="zh-CN" dirty="0" err="1" smtClean="0">
                <a:solidFill>
                  <a:srgbClr val="FF0000"/>
                </a:solidFill>
              </a:rPr>
              <a:t>zhang-suen</a:t>
            </a:r>
            <a:r>
              <a:rPr lang="zh-CN" altLang="en-US" dirty="0" smtClean="0">
                <a:solidFill>
                  <a:schemeClr val="tx1"/>
                </a:solidFill>
              </a:rPr>
              <a:t>算法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 err="1" smtClean="0">
                <a:solidFill>
                  <a:srgbClr val="FF0000"/>
                </a:solidFill>
              </a:rPr>
              <a:t>Pconv</a:t>
            </a:r>
            <a:r>
              <a:rPr lang="zh-CN" altLang="en-US" dirty="0" smtClean="0">
                <a:solidFill>
                  <a:srgbClr val="FF0000"/>
                </a:solidFill>
              </a:rPr>
              <a:t>网络</a:t>
            </a:r>
            <a:r>
              <a:rPr lang="zh-CN" altLang="en-US" dirty="0" smtClean="0">
                <a:solidFill>
                  <a:schemeClr val="tx1"/>
                </a:solidFill>
              </a:rPr>
              <a:t>尝试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44" y="3591971"/>
            <a:ext cx="7797720" cy="21769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45376" y="2200390"/>
            <a:ext cx="7592288" cy="193990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751" y="2625948"/>
            <a:ext cx="3812278" cy="205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8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26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图像细化后修复</a:t>
            </a:r>
            <a:endParaRPr lang="zh-CN" alt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95272" y="1200727"/>
            <a:ext cx="3897746" cy="821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细化算法采用的</a:t>
            </a:r>
            <a:r>
              <a:rPr lang="zh-CN" altLang="en-US" dirty="0" smtClean="0">
                <a:solidFill>
                  <a:schemeClr val="tx1"/>
                </a:solidFill>
              </a:rPr>
              <a:t>是</a:t>
            </a:r>
            <a:r>
              <a:rPr lang="en-US" altLang="zh-CN" dirty="0" err="1" smtClean="0">
                <a:solidFill>
                  <a:srgbClr val="FF0000"/>
                </a:solidFill>
              </a:rPr>
              <a:t>zhang-suen</a:t>
            </a:r>
            <a:r>
              <a:rPr lang="zh-CN" altLang="en-US" dirty="0" smtClean="0">
                <a:solidFill>
                  <a:srgbClr val="FF0000"/>
                </a:solidFill>
              </a:rPr>
              <a:t>算法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效果</a:t>
            </a:r>
            <a:r>
              <a:rPr lang="zh-CN" altLang="en-US" dirty="0">
                <a:solidFill>
                  <a:schemeClr val="tx1"/>
                </a:solidFill>
              </a:rPr>
              <a:t>不好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Shift-net</a:t>
            </a:r>
            <a:r>
              <a:rPr lang="zh-CN" altLang="en-US" dirty="0" smtClean="0">
                <a:solidFill>
                  <a:srgbClr val="FF0000"/>
                </a:solidFill>
              </a:rPr>
              <a:t>网络</a:t>
            </a:r>
            <a:r>
              <a:rPr lang="zh-CN" altLang="en-US" dirty="0" smtClean="0">
                <a:solidFill>
                  <a:schemeClr val="tx1"/>
                </a:solidFill>
              </a:rPr>
              <a:t>尝试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81" y="2450185"/>
            <a:ext cx="5433291" cy="33290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053" y="2450185"/>
            <a:ext cx="5652231" cy="332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0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Tempus Sans ITC" panose="04020404030D07020202" pitchFamily="82" charset="0"/>
                <a:ea typeface="华文隶书" panose="02010800040101010101" pitchFamily="2" charset="-122"/>
              </a:rPr>
              <a:t>细化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修复 结果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640304" y="1394335"/>
            <a:ext cx="101496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结论</a:t>
            </a:r>
            <a:endParaRPr lang="en-US" altLang="zh-CN" sz="2800" dirty="0" smtClean="0"/>
          </a:p>
          <a:p>
            <a:r>
              <a:rPr lang="zh-CN" altLang="en-US" sz="2800" dirty="0" smtClean="0"/>
              <a:t>类似于上面的</a:t>
            </a:r>
            <a:r>
              <a:rPr lang="en-US" altLang="zh-CN" sz="2800" dirty="0" err="1" smtClean="0"/>
              <a:t>pconv</a:t>
            </a:r>
            <a:r>
              <a:rPr lang="zh-CN" altLang="en-US" sz="2800" dirty="0" smtClean="0"/>
              <a:t>结构的效果。但是训练时间比</a:t>
            </a:r>
            <a:r>
              <a:rPr lang="en-US" altLang="zh-CN" sz="2800" dirty="0" err="1" smtClean="0"/>
              <a:t>pconv</a:t>
            </a:r>
            <a:r>
              <a:rPr lang="zh-CN" altLang="en-US" sz="2800" dirty="0" smtClean="0"/>
              <a:t>少一些。</a:t>
            </a:r>
            <a:endParaRPr lang="en-US" altLang="zh-CN" sz="2800" dirty="0" smtClean="0"/>
          </a:p>
          <a:p>
            <a:endParaRPr lang="zh-CN" altLang="en-US" sz="2800" b="1" i="0" dirty="0">
              <a:solidFill>
                <a:srgbClr val="FF0000"/>
              </a:solidFill>
              <a:effectLst/>
              <a:latin typeface="Lantinghei SC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828" y="2700720"/>
            <a:ext cx="8768862" cy="305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3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964120"/>
            <a:ext cx="12192000" cy="5829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计算机软件具有自身的特点。首先</a:t>
            </a:r>
            <a:r>
              <a:rPr lang="en-US" altLang="zh-CN" dirty="0"/>
              <a:t>, </a:t>
            </a:r>
            <a:r>
              <a:rPr lang="zh-CN" altLang="en-US" dirty="0"/>
              <a:t>它是人类脑</a:t>
            </a:r>
          </a:p>
          <a:p>
            <a:r>
              <a:rPr lang="zh-CN" altLang="en-US" dirty="0"/>
              <a:t>力劳动的智慧成果</a:t>
            </a:r>
            <a:r>
              <a:rPr lang="en-US" altLang="zh-CN" dirty="0"/>
              <a:t>; </a:t>
            </a:r>
            <a:r>
              <a:rPr lang="zh-CN" altLang="en-US" dirty="0"/>
              <a:t>计算机软件的产生</a:t>
            </a:r>
            <a:r>
              <a:rPr lang="en-US" altLang="zh-CN" dirty="0"/>
              <a:t>, </a:t>
            </a:r>
            <a:r>
              <a:rPr lang="zh-CN" altLang="en-US" dirty="0"/>
              <a:t>凝聚了开发</a:t>
            </a:r>
          </a:p>
          <a:p>
            <a:r>
              <a:rPr lang="zh-CN" altLang="en-US" dirty="0"/>
              <a:t>者的大量时间与精力</a:t>
            </a:r>
            <a:r>
              <a:rPr lang="en-US" altLang="zh-CN" dirty="0"/>
              <a:t>, </a:t>
            </a:r>
            <a:r>
              <a:rPr lang="zh-CN" altLang="en-US" dirty="0"/>
              <a:t>是人脑周密逻辑性的产物。其</a:t>
            </a:r>
          </a:p>
          <a:p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zh-CN" altLang="en-US" dirty="0"/>
              <a:t>它具有极高的价值</a:t>
            </a:r>
            <a:r>
              <a:rPr lang="en-US" altLang="zh-CN" dirty="0"/>
              <a:t>, </a:t>
            </a:r>
            <a:r>
              <a:rPr lang="zh-CN" altLang="en-US" dirty="0"/>
              <a:t>一部好的计算机软件必然具</a:t>
            </a:r>
          </a:p>
          <a:p>
            <a:r>
              <a:rPr lang="zh-CN" altLang="en-US" dirty="0"/>
              <a:t>有极高的社会价值和经济价值</a:t>
            </a:r>
            <a:r>
              <a:rPr lang="en-US" altLang="zh-CN" dirty="0"/>
              <a:t>, </a:t>
            </a:r>
            <a:r>
              <a:rPr lang="zh-CN" altLang="en-US" dirty="0"/>
              <a:t>它能应用于社会的多</a:t>
            </a:r>
          </a:p>
          <a:p>
            <a:r>
              <a:rPr lang="zh-CN" altLang="en-US" dirty="0"/>
              <a:t>个领域</a:t>
            </a:r>
            <a:r>
              <a:rPr lang="en-US" altLang="zh-CN" dirty="0"/>
              <a:t>, </a:t>
            </a:r>
            <a:r>
              <a:rPr lang="zh-CN" altLang="en-US" dirty="0"/>
              <a:t>而且还能促进软件产业的发展</a:t>
            </a:r>
            <a:r>
              <a:rPr lang="en-US" altLang="zh-CN" dirty="0"/>
              <a:t>, </a:t>
            </a:r>
            <a:r>
              <a:rPr lang="zh-CN" altLang="en-US" dirty="0"/>
              <a:t>并取得良好</a:t>
            </a:r>
          </a:p>
          <a:p>
            <a:r>
              <a:rPr lang="zh-CN" altLang="en-US" dirty="0"/>
              <a:t>的经济效益。再次</a:t>
            </a:r>
            <a:r>
              <a:rPr lang="en-US" altLang="zh-CN" dirty="0"/>
              <a:t>, </a:t>
            </a:r>
            <a:r>
              <a:rPr lang="zh-CN" altLang="en-US" dirty="0"/>
              <a:t>它具有易复制、易改编的特点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</a:p>
          <a:p>
            <a:r>
              <a:rPr lang="zh-CN" altLang="en-US" dirty="0"/>
              <a:t>也往往成为不法分子盗版和篡改利用的对象。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Tempus Sans ITC" panose="04020404030D07020202" pitchFamily="82" charset="0"/>
                <a:ea typeface="华文隶书" panose="02010800040101010101" pitchFamily="2" charset="-122"/>
              </a:rPr>
              <a:t>传统算法的尝试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71075" y="1237192"/>
            <a:ext cx="38484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patch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匹配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的传统算法简单尝试：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2004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年的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Hei"/>
              </a:rPr>
              <a:t>region filling</a:t>
            </a: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Hei"/>
              </a:rPr>
              <a:t>其思想简单明了，选取其他区域的相思块补全网络。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Hei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Hei"/>
              </a:rPr>
              <a:t>我尝试的是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Hei"/>
              </a:rPr>
              <a:t>5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Hei"/>
              </a:rPr>
              <a:t>*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Hei"/>
              </a:rPr>
              <a:t>5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Hei"/>
              </a:rPr>
              <a:t>像素的方块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Hei"/>
              </a:rPr>
              <a:t>来匹配。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Hei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可改进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的地方很多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可借鉴的思想挺多。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244795-4244-45B8-B178-B3F48309F85E}"/>
              </a:ext>
            </a:extLst>
          </p:cNvPr>
          <p:cNvSpPr/>
          <p:nvPr/>
        </p:nvSpPr>
        <p:spPr>
          <a:xfrm>
            <a:off x="4388296" y="1118659"/>
            <a:ext cx="2078331" cy="36069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动态图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436800C-366D-4F90-9DA7-62E6A9B8C220}"/>
              </a:ext>
            </a:extLst>
          </p:cNvPr>
          <p:cNvSpPr/>
          <p:nvPr/>
        </p:nvSpPr>
        <p:spPr>
          <a:xfrm>
            <a:off x="7169596" y="1109134"/>
            <a:ext cx="2078331" cy="36069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真实图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ADF455-53F1-4778-A64D-87BEF4745A0A}"/>
              </a:ext>
            </a:extLst>
          </p:cNvPr>
          <p:cNvSpPr/>
          <p:nvPr/>
        </p:nvSpPr>
        <p:spPr>
          <a:xfrm>
            <a:off x="9425988" y="1118659"/>
            <a:ext cx="2078331" cy="36069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修复图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2FE7412-D586-4948-8205-3D387354F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51" y="3919741"/>
            <a:ext cx="2539087" cy="253908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5CF3107-2911-49BA-95B7-3EDF08B57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815" y="3919742"/>
            <a:ext cx="2539087" cy="253908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81C60BF-4BE2-471E-95D2-C3CA4DED9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021" y="3906441"/>
            <a:ext cx="2620080" cy="262008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C81BE3E-2A34-4E16-A3AA-327661DF9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976" y="1667900"/>
            <a:ext cx="2093240" cy="209324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A2612E0-DAFA-4D0A-99D0-C87D0D6157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932" y="1548924"/>
            <a:ext cx="2215302" cy="221530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76FF4D8-9DDF-492C-81C3-811D626D90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969" y="1497782"/>
            <a:ext cx="2284445" cy="2284445"/>
          </a:xfrm>
          <a:prstGeom prst="rect">
            <a:avLst/>
          </a:prstGeom>
        </p:spPr>
      </p:pic>
      <p:pic>
        <p:nvPicPr>
          <p:cNvPr id="37" name="Google Shape;137;p21">
            <a:extLst>
              <a:ext uri="{FF2B5EF4-FFF2-40B4-BE49-F238E27FC236}">
                <a16:creationId xmlns:a16="http://schemas.microsoft.com/office/drawing/2014/main" id="{35632AA8-2BDA-448B-B882-90F991195CC1}"/>
              </a:ext>
            </a:extLst>
          </p:cNvPr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68612" y="3591015"/>
            <a:ext cx="2539087" cy="26889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848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2359378" y="-1096567"/>
            <a:ext cx="16075377" cy="10404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计算机软件具有自身的特点。首先</a:t>
            </a:r>
            <a:r>
              <a:rPr lang="en-US" altLang="zh-CN" dirty="0"/>
              <a:t>, </a:t>
            </a:r>
            <a:r>
              <a:rPr lang="zh-CN" altLang="en-US" dirty="0"/>
              <a:t>它是人类脑</a:t>
            </a:r>
          </a:p>
          <a:p>
            <a:r>
              <a:rPr lang="zh-CN" altLang="en-US" dirty="0"/>
              <a:t>力劳动的智慧成果</a:t>
            </a:r>
            <a:r>
              <a:rPr lang="en-US" altLang="zh-CN" dirty="0"/>
              <a:t>; </a:t>
            </a:r>
            <a:r>
              <a:rPr lang="zh-CN" altLang="en-US" dirty="0"/>
              <a:t>计算机软件的产生</a:t>
            </a:r>
            <a:r>
              <a:rPr lang="en-US" altLang="zh-CN" dirty="0"/>
              <a:t>, </a:t>
            </a:r>
            <a:r>
              <a:rPr lang="zh-CN" altLang="en-US" dirty="0"/>
              <a:t>凝聚了开发</a:t>
            </a:r>
          </a:p>
          <a:p>
            <a:r>
              <a:rPr lang="zh-CN" altLang="en-US" dirty="0"/>
              <a:t>者的大量时间与精力</a:t>
            </a:r>
            <a:r>
              <a:rPr lang="en-US" altLang="zh-CN" dirty="0"/>
              <a:t>, </a:t>
            </a:r>
            <a:r>
              <a:rPr lang="zh-CN" altLang="en-US" dirty="0"/>
              <a:t>是人脑周密逻辑性的产物。其</a:t>
            </a:r>
          </a:p>
          <a:p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zh-CN" altLang="en-US" dirty="0"/>
              <a:t>它具有极高的价值</a:t>
            </a:r>
            <a:r>
              <a:rPr lang="en-US" altLang="zh-CN" dirty="0"/>
              <a:t>, </a:t>
            </a:r>
            <a:r>
              <a:rPr lang="zh-CN" altLang="en-US" dirty="0"/>
              <a:t>一部好的计算机软件必然具</a:t>
            </a:r>
          </a:p>
          <a:p>
            <a:r>
              <a:rPr lang="zh-CN" altLang="en-US" dirty="0"/>
              <a:t>有极高的社会价值和经济价值</a:t>
            </a:r>
            <a:r>
              <a:rPr lang="en-US" altLang="zh-CN" dirty="0"/>
              <a:t>, </a:t>
            </a:r>
            <a:r>
              <a:rPr lang="zh-CN" altLang="en-US" dirty="0"/>
              <a:t>它能应用于社会的多</a:t>
            </a:r>
          </a:p>
          <a:p>
            <a:r>
              <a:rPr lang="zh-CN" altLang="en-US" dirty="0"/>
              <a:t>个领域</a:t>
            </a:r>
            <a:r>
              <a:rPr lang="en-US" altLang="zh-CN" dirty="0"/>
              <a:t>, </a:t>
            </a:r>
            <a:r>
              <a:rPr lang="zh-CN" altLang="en-US" dirty="0"/>
              <a:t>而且还能促进软件产业的发展</a:t>
            </a:r>
            <a:r>
              <a:rPr lang="en-US" altLang="zh-CN" dirty="0"/>
              <a:t>, </a:t>
            </a:r>
            <a:r>
              <a:rPr lang="zh-CN" altLang="en-US" dirty="0"/>
              <a:t>并取得良好</a:t>
            </a:r>
          </a:p>
          <a:p>
            <a:r>
              <a:rPr lang="zh-CN" altLang="en-US" dirty="0"/>
              <a:t>的经济效益。再次</a:t>
            </a:r>
            <a:r>
              <a:rPr lang="en-US" altLang="zh-CN" dirty="0"/>
              <a:t>, </a:t>
            </a:r>
            <a:r>
              <a:rPr lang="zh-CN" altLang="en-US" dirty="0"/>
              <a:t>它具有易复制、易改编的特点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</a:p>
          <a:p>
            <a:r>
              <a:rPr lang="zh-CN" altLang="en-US" dirty="0"/>
              <a:t>也往往成为不法分子盗版和篡改利用的对象。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C46E64-6A73-4BD5-832C-0C861B9EA8E6}" type="slidenum">
              <a:rPr lang="zh-CN" altLang="en-US" smtClean="0"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398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计算机软件具有自身的特点。首先</a:t>
            </a:r>
            <a:r>
              <a:rPr lang="en-US" altLang="zh-CN" dirty="0"/>
              <a:t>, </a:t>
            </a:r>
            <a:r>
              <a:rPr lang="zh-CN" altLang="en-US" dirty="0"/>
              <a:t>它是人类脑</a:t>
            </a:r>
          </a:p>
          <a:p>
            <a:r>
              <a:rPr lang="zh-CN" altLang="en-US" dirty="0"/>
              <a:t>力劳动的智慧成果</a:t>
            </a:r>
            <a:r>
              <a:rPr lang="en-US" altLang="zh-CN" dirty="0"/>
              <a:t>; </a:t>
            </a:r>
            <a:r>
              <a:rPr lang="zh-CN" altLang="en-US" dirty="0"/>
              <a:t>计算机软件的产生</a:t>
            </a:r>
            <a:r>
              <a:rPr lang="en-US" altLang="zh-CN" dirty="0"/>
              <a:t>, </a:t>
            </a:r>
            <a:r>
              <a:rPr lang="zh-CN" altLang="en-US" dirty="0"/>
              <a:t>凝聚了开发</a:t>
            </a:r>
          </a:p>
          <a:p>
            <a:r>
              <a:rPr lang="zh-CN" altLang="en-US" dirty="0"/>
              <a:t>者的大量时间与精力</a:t>
            </a:r>
            <a:r>
              <a:rPr lang="en-US" altLang="zh-CN" dirty="0"/>
              <a:t>, </a:t>
            </a:r>
            <a:r>
              <a:rPr lang="zh-CN" altLang="en-US" dirty="0"/>
              <a:t>是人脑周密逻辑性的产物。其</a:t>
            </a:r>
          </a:p>
          <a:p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zh-CN" altLang="en-US" dirty="0"/>
              <a:t>它具有极高的价值</a:t>
            </a:r>
            <a:r>
              <a:rPr lang="en-US" altLang="zh-CN" dirty="0"/>
              <a:t>, </a:t>
            </a:r>
            <a:r>
              <a:rPr lang="zh-CN" altLang="en-US" dirty="0"/>
              <a:t>一部好的计算机软件必然具</a:t>
            </a:r>
          </a:p>
          <a:p>
            <a:r>
              <a:rPr lang="zh-CN" altLang="en-US" dirty="0"/>
              <a:t>有极高的社会价值和经济价值</a:t>
            </a:r>
            <a:r>
              <a:rPr lang="en-US" altLang="zh-CN" dirty="0"/>
              <a:t>, </a:t>
            </a:r>
            <a:r>
              <a:rPr lang="zh-CN" altLang="en-US" dirty="0"/>
              <a:t>它能应用于社会的多</a:t>
            </a:r>
          </a:p>
          <a:p>
            <a:r>
              <a:rPr lang="zh-CN" altLang="en-US" dirty="0"/>
              <a:t>个领域</a:t>
            </a:r>
            <a:r>
              <a:rPr lang="en-US" altLang="zh-CN" dirty="0"/>
              <a:t>, </a:t>
            </a:r>
            <a:r>
              <a:rPr lang="zh-CN" altLang="en-US" dirty="0"/>
              <a:t>而且还能促进软件产业的发展</a:t>
            </a:r>
            <a:r>
              <a:rPr lang="en-US" altLang="zh-CN" dirty="0"/>
              <a:t>, </a:t>
            </a:r>
            <a:r>
              <a:rPr lang="zh-CN" altLang="en-US" dirty="0"/>
              <a:t>并取得良好</a:t>
            </a:r>
          </a:p>
          <a:p>
            <a:r>
              <a:rPr lang="zh-CN" altLang="en-US" dirty="0"/>
              <a:t>的经济效益。再次</a:t>
            </a:r>
            <a:r>
              <a:rPr lang="en-US" altLang="zh-CN" dirty="0"/>
              <a:t>, </a:t>
            </a:r>
            <a:r>
              <a:rPr lang="zh-CN" altLang="en-US" dirty="0"/>
              <a:t>它具有易复制、易改编的特点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</a:p>
          <a:p>
            <a:r>
              <a:rPr lang="zh-CN" altLang="en-US" dirty="0"/>
              <a:t>也往往成为不法分子盗版和篡改利用的对象。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Tempus Sans ITC" panose="04020404030D07020202" pitchFamily="82" charset="0"/>
                <a:ea typeface="华文隶书" panose="02010800040101010101" pitchFamily="2" charset="-122"/>
              </a:rPr>
              <a:t>具体案例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4" name="图示 13"/>
          <p:cNvGraphicFramePr/>
          <p:nvPr>
            <p:extLst/>
          </p:nvPr>
        </p:nvGraphicFramePr>
        <p:xfrm>
          <a:off x="467612" y="1777870"/>
          <a:ext cx="5040341" cy="4036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9760" y="1028700"/>
            <a:ext cx="4532447" cy="26681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0692" y="4148397"/>
            <a:ext cx="6318568" cy="20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6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计算机软件具有自身的特点。首先</a:t>
            </a:r>
            <a:r>
              <a:rPr lang="en-US" altLang="zh-CN" dirty="0"/>
              <a:t>, </a:t>
            </a:r>
            <a:r>
              <a:rPr lang="zh-CN" altLang="en-US" dirty="0"/>
              <a:t>它是人类脑</a:t>
            </a:r>
          </a:p>
          <a:p>
            <a:r>
              <a:rPr lang="zh-CN" altLang="en-US" dirty="0"/>
              <a:t>力劳动的智慧成果</a:t>
            </a:r>
            <a:r>
              <a:rPr lang="en-US" altLang="zh-CN" dirty="0"/>
              <a:t>; </a:t>
            </a:r>
            <a:r>
              <a:rPr lang="zh-CN" altLang="en-US" dirty="0"/>
              <a:t>计算机软件的产生</a:t>
            </a:r>
            <a:r>
              <a:rPr lang="en-US" altLang="zh-CN" dirty="0"/>
              <a:t>, </a:t>
            </a:r>
            <a:r>
              <a:rPr lang="zh-CN" altLang="en-US" dirty="0"/>
              <a:t>凝聚了开发</a:t>
            </a:r>
          </a:p>
          <a:p>
            <a:r>
              <a:rPr lang="zh-CN" altLang="en-US" dirty="0"/>
              <a:t>者的大量时间与精力</a:t>
            </a:r>
            <a:r>
              <a:rPr lang="en-US" altLang="zh-CN" dirty="0"/>
              <a:t>, </a:t>
            </a:r>
            <a:r>
              <a:rPr lang="zh-CN" altLang="en-US" dirty="0"/>
              <a:t>是人脑周密逻辑性的产物。其</a:t>
            </a:r>
          </a:p>
          <a:p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zh-CN" altLang="en-US" dirty="0"/>
              <a:t>它具有极高的价值</a:t>
            </a:r>
            <a:r>
              <a:rPr lang="en-US" altLang="zh-CN" dirty="0"/>
              <a:t>, </a:t>
            </a:r>
            <a:r>
              <a:rPr lang="zh-CN" altLang="en-US" dirty="0"/>
              <a:t>一部好的计算机软件必然具</a:t>
            </a:r>
          </a:p>
          <a:p>
            <a:r>
              <a:rPr lang="zh-CN" altLang="en-US" dirty="0"/>
              <a:t>有极高的社会价值和经济价值</a:t>
            </a:r>
            <a:r>
              <a:rPr lang="en-US" altLang="zh-CN" dirty="0"/>
              <a:t>, </a:t>
            </a:r>
            <a:r>
              <a:rPr lang="zh-CN" altLang="en-US" dirty="0"/>
              <a:t>它能应用于社会的多</a:t>
            </a:r>
          </a:p>
          <a:p>
            <a:r>
              <a:rPr lang="zh-CN" altLang="en-US" dirty="0"/>
              <a:t>个领域</a:t>
            </a:r>
            <a:r>
              <a:rPr lang="en-US" altLang="zh-CN" dirty="0"/>
              <a:t>, </a:t>
            </a:r>
            <a:r>
              <a:rPr lang="zh-CN" altLang="en-US" dirty="0"/>
              <a:t>而且还能促进软件产业的发展</a:t>
            </a:r>
            <a:r>
              <a:rPr lang="en-US" altLang="zh-CN" dirty="0"/>
              <a:t>, </a:t>
            </a:r>
            <a:r>
              <a:rPr lang="zh-CN" altLang="en-US" dirty="0"/>
              <a:t>并取得良好</a:t>
            </a:r>
          </a:p>
          <a:p>
            <a:r>
              <a:rPr lang="zh-CN" altLang="en-US" dirty="0"/>
              <a:t>的经济效益。再次</a:t>
            </a:r>
            <a:r>
              <a:rPr lang="en-US" altLang="zh-CN" dirty="0"/>
              <a:t>, </a:t>
            </a:r>
            <a:r>
              <a:rPr lang="zh-CN" altLang="en-US" dirty="0"/>
              <a:t>它具有易复制、易改编的特点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</a:p>
          <a:p>
            <a:r>
              <a:rPr lang="zh-CN" altLang="en-US" dirty="0"/>
              <a:t>也往往成为不法分子盗版和篡改利用的对象。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Tempus Sans ITC" panose="04020404030D07020202" pitchFamily="82" charset="0"/>
                <a:ea typeface="华文隶书" panose="02010800040101010101" pitchFamily="2" charset="-122"/>
              </a:rPr>
              <a:t>数据权力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34784" y="1130301"/>
            <a:ext cx="498745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/>
              <a:t>近年来，获取和买卖他人个人信息的事件越来越多，严重损害了人们的个人信息权。</a:t>
            </a: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3212306836"/>
              </p:ext>
            </p:extLst>
          </p:nvPr>
        </p:nvGraphicFramePr>
        <p:xfrm>
          <a:off x="4003040" y="1028700"/>
          <a:ext cx="8946743" cy="5829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932" y="3292287"/>
            <a:ext cx="3744711" cy="257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0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计算机软件具有自身的特点。首先</a:t>
            </a:r>
            <a:r>
              <a:rPr lang="en-US" altLang="zh-CN" dirty="0"/>
              <a:t>, </a:t>
            </a:r>
            <a:r>
              <a:rPr lang="zh-CN" altLang="en-US" dirty="0"/>
              <a:t>它是人类脑</a:t>
            </a:r>
          </a:p>
          <a:p>
            <a:r>
              <a:rPr lang="zh-CN" altLang="en-US" dirty="0"/>
              <a:t>力劳动的智慧成果</a:t>
            </a:r>
            <a:r>
              <a:rPr lang="en-US" altLang="zh-CN" dirty="0"/>
              <a:t>; </a:t>
            </a:r>
            <a:r>
              <a:rPr lang="zh-CN" altLang="en-US" dirty="0"/>
              <a:t>计算机软件的产生</a:t>
            </a:r>
            <a:r>
              <a:rPr lang="en-US" altLang="zh-CN" dirty="0"/>
              <a:t>, </a:t>
            </a:r>
            <a:r>
              <a:rPr lang="zh-CN" altLang="en-US" dirty="0"/>
              <a:t>凝聚了开发</a:t>
            </a:r>
          </a:p>
          <a:p>
            <a:r>
              <a:rPr lang="zh-CN" altLang="en-US" dirty="0"/>
              <a:t>者的大量时间与精力</a:t>
            </a:r>
            <a:r>
              <a:rPr lang="en-US" altLang="zh-CN" dirty="0"/>
              <a:t>, </a:t>
            </a:r>
            <a:r>
              <a:rPr lang="zh-CN" altLang="en-US" dirty="0"/>
              <a:t>是人脑周密逻辑性的产物。其</a:t>
            </a:r>
          </a:p>
          <a:p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zh-CN" altLang="en-US" dirty="0"/>
              <a:t>它具有极高的价值</a:t>
            </a:r>
            <a:r>
              <a:rPr lang="en-US" altLang="zh-CN" dirty="0"/>
              <a:t>, </a:t>
            </a:r>
            <a:r>
              <a:rPr lang="zh-CN" altLang="en-US" dirty="0"/>
              <a:t>一部好的计算机软件必然具</a:t>
            </a:r>
          </a:p>
          <a:p>
            <a:r>
              <a:rPr lang="zh-CN" altLang="en-US" dirty="0"/>
              <a:t>有极高的社会价值和经济价值</a:t>
            </a:r>
            <a:r>
              <a:rPr lang="en-US" altLang="zh-CN" dirty="0"/>
              <a:t>, </a:t>
            </a:r>
            <a:r>
              <a:rPr lang="zh-CN" altLang="en-US" dirty="0"/>
              <a:t>它能应用于社会的多</a:t>
            </a:r>
          </a:p>
          <a:p>
            <a:r>
              <a:rPr lang="zh-CN" altLang="en-US" dirty="0"/>
              <a:t>个领域</a:t>
            </a:r>
            <a:r>
              <a:rPr lang="en-US" altLang="zh-CN" dirty="0"/>
              <a:t>, </a:t>
            </a:r>
            <a:r>
              <a:rPr lang="zh-CN" altLang="en-US" dirty="0"/>
              <a:t>而且还能促进软件产业的发展</a:t>
            </a:r>
            <a:r>
              <a:rPr lang="en-US" altLang="zh-CN" dirty="0"/>
              <a:t>, </a:t>
            </a:r>
            <a:r>
              <a:rPr lang="zh-CN" altLang="en-US" dirty="0"/>
              <a:t>并取得良好</a:t>
            </a:r>
          </a:p>
          <a:p>
            <a:r>
              <a:rPr lang="zh-CN" altLang="en-US" dirty="0"/>
              <a:t>的经济效益。再次</a:t>
            </a:r>
            <a:r>
              <a:rPr lang="en-US" altLang="zh-CN" dirty="0"/>
              <a:t>, </a:t>
            </a:r>
            <a:r>
              <a:rPr lang="zh-CN" altLang="en-US" dirty="0"/>
              <a:t>它具有易复制、易改编的特点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</a:p>
          <a:p>
            <a:r>
              <a:rPr lang="zh-CN" altLang="en-US" dirty="0"/>
              <a:t>也往往成为不法分子盗版和篡改利用的对象。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Tempus Sans ITC" panose="04020404030D07020202" pitchFamily="82" charset="0"/>
                <a:ea typeface="华文隶书" panose="02010800040101010101" pitchFamily="2" charset="-122"/>
              </a:rPr>
              <a:t>数字身份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51620" y="1247949"/>
            <a:ext cx="504703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353536"/>
                </a:solidFill>
                <a:latin typeface="ProximaNova"/>
              </a:rPr>
              <a:t>数字身份是个大问题，它将如何恢复人们对数字世界的信任？</a:t>
            </a:r>
          </a:p>
          <a:p>
            <a:r>
              <a:rPr lang="zh-CN" altLang="en-US" sz="2400" dirty="0">
                <a:solidFill>
                  <a:srgbClr val="353536"/>
                </a:solidFill>
                <a:latin typeface="ProximaNova"/>
              </a:rPr>
              <a:t>数字身份是一个融合了科学、技术、法律、伦理、社会学、市场营销甚至哲学的概念。在发展和技术已远远领先于现有立法，并且在道德层面具有一定挑战的时代，数字身份依旧是一个具有不确定性的话题，很多观点尚争议，相关概念十分模糊，发展方向仍在探索。</a:t>
            </a:r>
            <a:endParaRPr lang="zh-CN" altLang="en-US" sz="2400" b="0" i="0" dirty="0">
              <a:solidFill>
                <a:srgbClr val="353536"/>
              </a:solidFill>
              <a:effectLst/>
              <a:latin typeface="ProximaNov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263" y="1123909"/>
            <a:ext cx="4155440" cy="26411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362" y="3814974"/>
            <a:ext cx="5423243" cy="275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99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计算机软件具有自身的特点。首先</a:t>
            </a:r>
            <a:r>
              <a:rPr lang="en-US" altLang="zh-CN" dirty="0"/>
              <a:t>, </a:t>
            </a:r>
            <a:r>
              <a:rPr lang="zh-CN" altLang="en-US" dirty="0"/>
              <a:t>它是人类脑</a:t>
            </a:r>
          </a:p>
          <a:p>
            <a:r>
              <a:rPr lang="zh-CN" altLang="en-US" dirty="0"/>
              <a:t>力劳动的智慧成果</a:t>
            </a:r>
            <a:r>
              <a:rPr lang="en-US" altLang="zh-CN" dirty="0"/>
              <a:t>; </a:t>
            </a:r>
            <a:r>
              <a:rPr lang="zh-CN" altLang="en-US" dirty="0"/>
              <a:t>计算机软件的产生</a:t>
            </a:r>
            <a:r>
              <a:rPr lang="en-US" altLang="zh-CN" dirty="0"/>
              <a:t>, </a:t>
            </a:r>
            <a:r>
              <a:rPr lang="zh-CN" altLang="en-US" dirty="0"/>
              <a:t>凝聚了开发</a:t>
            </a:r>
          </a:p>
          <a:p>
            <a:r>
              <a:rPr lang="zh-CN" altLang="en-US" dirty="0"/>
              <a:t>者的大量时间与精力</a:t>
            </a:r>
            <a:r>
              <a:rPr lang="en-US" altLang="zh-CN" dirty="0"/>
              <a:t>, </a:t>
            </a:r>
            <a:r>
              <a:rPr lang="zh-CN" altLang="en-US" dirty="0"/>
              <a:t>是人脑周密逻辑性的产物。其</a:t>
            </a:r>
          </a:p>
          <a:p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zh-CN" altLang="en-US" dirty="0"/>
              <a:t>它具有极高的价值</a:t>
            </a:r>
            <a:r>
              <a:rPr lang="en-US" altLang="zh-CN" dirty="0"/>
              <a:t>, </a:t>
            </a:r>
            <a:r>
              <a:rPr lang="zh-CN" altLang="en-US" dirty="0"/>
              <a:t>一部好的计算机软件必然具</a:t>
            </a:r>
          </a:p>
          <a:p>
            <a:r>
              <a:rPr lang="zh-CN" altLang="en-US" dirty="0"/>
              <a:t>有极高的社会价值和经济价值</a:t>
            </a:r>
            <a:r>
              <a:rPr lang="en-US" altLang="zh-CN" dirty="0"/>
              <a:t>, </a:t>
            </a:r>
            <a:r>
              <a:rPr lang="zh-CN" altLang="en-US" dirty="0"/>
              <a:t>它能应用于社会的多</a:t>
            </a:r>
          </a:p>
          <a:p>
            <a:r>
              <a:rPr lang="zh-CN" altLang="en-US" dirty="0"/>
              <a:t>个领域</a:t>
            </a:r>
            <a:r>
              <a:rPr lang="en-US" altLang="zh-CN" dirty="0"/>
              <a:t>, </a:t>
            </a:r>
            <a:r>
              <a:rPr lang="zh-CN" altLang="en-US" dirty="0"/>
              <a:t>而且还能促进软件产业的发展</a:t>
            </a:r>
            <a:r>
              <a:rPr lang="en-US" altLang="zh-CN" dirty="0"/>
              <a:t>, </a:t>
            </a:r>
            <a:r>
              <a:rPr lang="zh-CN" altLang="en-US" dirty="0"/>
              <a:t>并取得良好</a:t>
            </a:r>
          </a:p>
          <a:p>
            <a:r>
              <a:rPr lang="zh-CN" altLang="en-US" dirty="0"/>
              <a:t>的经济效益。再次</a:t>
            </a:r>
            <a:r>
              <a:rPr lang="en-US" altLang="zh-CN" dirty="0"/>
              <a:t>, </a:t>
            </a:r>
            <a:r>
              <a:rPr lang="zh-CN" altLang="en-US" dirty="0"/>
              <a:t>它具有易复制、易改编的特点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</a:p>
          <a:p>
            <a:r>
              <a:rPr lang="zh-CN" altLang="en-US" dirty="0"/>
              <a:t>也往往成为不法分子盗版和篡改利用的对象。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Tempus Sans ITC" panose="04020404030D07020202" pitchFamily="82" charset="0"/>
                <a:ea typeface="华文隶书" panose="02010800040101010101" pitchFamily="2" charset="-122"/>
              </a:rPr>
              <a:t>个人隐私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7766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35112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45149" y="1597891"/>
            <a:ext cx="583703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通过大数据技术对用户信息进行开发和共享，为企业 和组织带来价值的同时，也给用户带来了风险。比如，许 多诈骗事件就都与个人隐私泄露有关，这些事件不但威胁 到个人财产安全，也影响了社会稳定和经济发展。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400" b="1" dirty="0"/>
              <a:t>大数据是一把双刃剑，合理使用可以提高企业和组织的竞争力，也能给个人用户带来方便，不合理的使用将给个人带来麻烦，甚至是危险。因此，个人隐私保护是数据时代我们必须面对的问题。</a:t>
            </a:r>
          </a:p>
        </p:txBody>
      </p:sp>
      <p:pic>
        <p:nvPicPr>
          <p:cNvPr id="2050" name="Picture 2" descr="https://pics7.baidu.com/feed/a1ec08fa513d26972ed306e1fa9663fd4216d8fa.jpeg?token=8b6e3b1cc59e3bee33547d60b7c99aa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7" b="6472"/>
          <a:stretch/>
        </p:blipFill>
        <p:spPr bwMode="auto">
          <a:xfrm>
            <a:off x="6483859" y="3851217"/>
            <a:ext cx="4498178" cy="290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592" y="1187496"/>
            <a:ext cx="3983972" cy="25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90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计算机软件具有自身的特点。首先</a:t>
            </a:r>
            <a:r>
              <a:rPr lang="en-US" altLang="zh-CN" dirty="0"/>
              <a:t>, </a:t>
            </a:r>
            <a:r>
              <a:rPr lang="zh-CN" altLang="en-US" dirty="0"/>
              <a:t>它是人类脑</a:t>
            </a:r>
          </a:p>
          <a:p>
            <a:r>
              <a:rPr lang="zh-CN" altLang="en-US" dirty="0"/>
              <a:t>力劳动的智慧成果</a:t>
            </a:r>
            <a:r>
              <a:rPr lang="en-US" altLang="zh-CN" dirty="0"/>
              <a:t>; </a:t>
            </a:r>
            <a:r>
              <a:rPr lang="zh-CN" altLang="en-US" dirty="0"/>
              <a:t>计算机软件的产生</a:t>
            </a:r>
            <a:r>
              <a:rPr lang="en-US" altLang="zh-CN" dirty="0"/>
              <a:t>, </a:t>
            </a:r>
            <a:r>
              <a:rPr lang="zh-CN" altLang="en-US" dirty="0"/>
              <a:t>凝聚了开发</a:t>
            </a:r>
          </a:p>
          <a:p>
            <a:r>
              <a:rPr lang="zh-CN" altLang="en-US" dirty="0"/>
              <a:t>者的大量时间与精力</a:t>
            </a:r>
            <a:r>
              <a:rPr lang="en-US" altLang="zh-CN" dirty="0"/>
              <a:t>, </a:t>
            </a:r>
            <a:r>
              <a:rPr lang="zh-CN" altLang="en-US" dirty="0"/>
              <a:t>是人脑周密逻辑性的产物。其</a:t>
            </a:r>
          </a:p>
          <a:p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zh-CN" altLang="en-US" dirty="0"/>
              <a:t>它具有极高的价值</a:t>
            </a:r>
            <a:r>
              <a:rPr lang="en-US" altLang="zh-CN" dirty="0"/>
              <a:t>, </a:t>
            </a:r>
            <a:r>
              <a:rPr lang="zh-CN" altLang="en-US" dirty="0"/>
              <a:t>一部好的计算机软件必然具</a:t>
            </a:r>
          </a:p>
          <a:p>
            <a:r>
              <a:rPr lang="zh-CN" altLang="en-US" dirty="0"/>
              <a:t>有极高的社会价值和经济价值</a:t>
            </a:r>
            <a:r>
              <a:rPr lang="en-US" altLang="zh-CN" dirty="0"/>
              <a:t>, </a:t>
            </a:r>
            <a:r>
              <a:rPr lang="zh-CN" altLang="en-US" dirty="0"/>
              <a:t>它能应用于社会的多</a:t>
            </a:r>
          </a:p>
          <a:p>
            <a:r>
              <a:rPr lang="zh-CN" altLang="en-US" dirty="0"/>
              <a:t>个领域</a:t>
            </a:r>
            <a:r>
              <a:rPr lang="en-US" altLang="zh-CN" dirty="0"/>
              <a:t>, </a:t>
            </a:r>
            <a:r>
              <a:rPr lang="zh-CN" altLang="en-US" dirty="0"/>
              <a:t>而且还能促进软件产业的发展</a:t>
            </a:r>
            <a:r>
              <a:rPr lang="en-US" altLang="zh-CN" dirty="0"/>
              <a:t>, </a:t>
            </a:r>
            <a:r>
              <a:rPr lang="zh-CN" altLang="en-US" dirty="0"/>
              <a:t>并取得良好</a:t>
            </a:r>
          </a:p>
          <a:p>
            <a:r>
              <a:rPr lang="zh-CN" altLang="en-US" dirty="0"/>
              <a:t>的经济效益。再次</a:t>
            </a:r>
            <a:r>
              <a:rPr lang="en-US" altLang="zh-CN" dirty="0"/>
              <a:t>, </a:t>
            </a:r>
            <a:r>
              <a:rPr lang="zh-CN" altLang="en-US" dirty="0"/>
              <a:t>它具有易复制、易改编的特点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</a:p>
          <a:p>
            <a:r>
              <a:rPr lang="zh-CN" altLang="en-US" dirty="0"/>
              <a:t>也往往成为不法分子盗版和篡改利用的对象。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Tempus Sans ITC" panose="04020404030D07020202" pitchFamily="82" charset="0"/>
                <a:ea typeface="华文隶书" panose="02010800040101010101" pitchFamily="2" charset="-122"/>
              </a:rPr>
              <a:t>存在问题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7766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35112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3" name="Picture 2" descr="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721" y="1316829"/>
            <a:ext cx="6564526" cy="475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pic2.zhimg.com/80/v2-62578575849dc36bcf41b0b4e8755785_720w.jpg?source=1940ef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82" y="1256595"/>
            <a:ext cx="4553117" cy="493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576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计算机软件具有自身的特点。首先</a:t>
            </a:r>
            <a:r>
              <a:rPr lang="en-US" altLang="zh-CN" dirty="0"/>
              <a:t>, </a:t>
            </a:r>
            <a:r>
              <a:rPr lang="zh-CN" altLang="en-US" dirty="0"/>
              <a:t>它是人类脑</a:t>
            </a:r>
          </a:p>
          <a:p>
            <a:r>
              <a:rPr lang="zh-CN" altLang="en-US" dirty="0"/>
              <a:t>力劳动的智慧成果</a:t>
            </a:r>
            <a:r>
              <a:rPr lang="en-US" altLang="zh-CN" dirty="0"/>
              <a:t>; </a:t>
            </a:r>
            <a:r>
              <a:rPr lang="zh-CN" altLang="en-US" dirty="0"/>
              <a:t>计算机软件的产生</a:t>
            </a:r>
            <a:r>
              <a:rPr lang="en-US" altLang="zh-CN" dirty="0"/>
              <a:t>, </a:t>
            </a:r>
            <a:r>
              <a:rPr lang="zh-CN" altLang="en-US" dirty="0"/>
              <a:t>凝聚了开发</a:t>
            </a:r>
          </a:p>
          <a:p>
            <a:r>
              <a:rPr lang="zh-CN" altLang="en-US" dirty="0"/>
              <a:t>者的大量时间与精力</a:t>
            </a:r>
            <a:r>
              <a:rPr lang="en-US" altLang="zh-CN" dirty="0"/>
              <a:t>, </a:t>
            </a:r>
            <a:r>
              <a:rPr lang="zh-CN" altLang="en-US" dirty="0"/>
              <a:t>是人脑周密逻辑性的产物。其</a:t>
            </a:r>
          </a:p>
          <a:p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zh-CN" altLang="en-US" dirty="0"/>
              <a:t>它具有极高的价值</a:t>
            </a:r>
            <a:r>
              <a:rPr lang="en-US" altLang="zh-CN" dirty="0"/>
              <a:t>, </a:t>
            </a:r>
            <a:r>
              <a:rPr lang="zh-CN" altLang="en-US" dirty="0"/>
              <a:t>一部好的计算机软件必然具</a:t>
            </a:r>
          </a:p>
          <a:p>
            <a:r>
              <a:rPr lang="zh-CN" altLang="en-US" dirty="0"/>
              <a:t>有极高的社会价值和经济价值</a:t>
            </a:r>
            <a:r>
              <a:rPr lang="en-US" altLang="zh-CN" dirty="0"/>
              <a:t>, </a:t>
            </a:r>
            <a:r>
              <a:rPr lang="zh-CN" altLang="en-US" dirty="0"/>
              <a:t>它能应用于社会的多</a:t>
            </a:r>
          </a:p>
          <a:p>
            <a:r>
              <a:rPr lang="zh-CN" altLang="en-US" dirty="0"/>
              <a:t>个领域</a:t>
            </a:r>
            <a:r>
              <a:rPr lang="en-US" altLang="zh-CN" dirty="0"/>
              <a:t>, </a:t>
            </a:r>
            <a:r>
              <a:rPr lang="zh-CN" altLang="en-US" dirty="0"/>
              <a:t>而且还能促进软件产业的发展</a:t>
            </a:r>
            <a:r>
              <a:rPr lang="en-US" altLang="zh-CN" dirty="0"/>
              <a:t>, </a:t>
            </a:r>
            <a:r>
              <a:rPr lang="zh-CN" altLang="en-US" dirty="0"/>
              <a:t>并取得良好</a:t>
            </a:r>
          </a:p>
          <a:p>
            <a:r>
              <a:rPr lang="zh-CN" altLang="en-US" dirty="0"/>
              <a:t>的经济效益。再次</a:t>
            </a:r>
            <a:r>
              <a:rPr lang="en-US" altLang="zh-CN" dirty="0"/>
              <a:t>, </a:t>
            </a:r>
            <a:r>
              <a:rPr lang="zh-CN" altLang="en-US" dirty="0"/>
              <a:t>它具有易复制、易改编的特点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</a:p>
          <a:p>
            <a:r>
              <a:rPr lang="zh-CN" altLang="en-US" dirty="0"/>
              <a:t>也往往成为不法分子盗版和篡改利用的对象。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23667" y="233010"/>
            <a:ext cx="5344666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Tempus Sans ITC" panose="04020404030D07020202" pitchFamily="82" charset="0"/>
                <a:ea typeface="华文隶书" panose="02010800040101010101" pitchFamily="2" charset="-122"/>
              </a:rPr>
              <a:t>如何合情合法地个性化推荐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7766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35112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45149" y="1597891"/>
            <a:ext cx="58370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应对日益严重的隐私泄露、数据滥用的问题，需要各个领域共同承担责任。</a:t>
            </a: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3712890846"/>
              </p:ext>
            </p:extLst>
          </p:nvPr>
        </p:nvGraphicFramePr>
        <p:xfrm>
          <a:off x="5486401" y="1028700"/>
          <a:ext cx="7245924" cy="5499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49" y="3100441"/>
            <a:ext cx="5310186" cy="320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05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9335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Tempus Sans ITC" panose="04020404030D07020202" pitchFamily="82" charset="0"/>
                <a:ea typeface="华文隶书" panose="02010800040101010101" pitchFamily="2" charset="-122"/>
              </a:rPr>
              <a:t>结论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521396" y="1511324"/>
            <a:ext cx="4997102" cy="5210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CN" dirty="0">
              <a:latin typeface="Tempus Sans ITC" panose="04020404030D07020202" pitchFamily="82" charset="0"/>
              <a:cs typeface="Times New Roman" panose="02020603050405020304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301817" y="800358"/>
            <a:ext cx="5660581" cy="525728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4800" b="1" dirty="0">
              <a:solidFill>
                <a:schemeClr val="bg1"/>
              </a:solidFill>
              <a:latin typeface="Tempus Sans ITC" panose="04020404030D07020202" pitchFamily="82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816" y="1770124"/>
            <a:ext cx="5039990" cy="395293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995596" y="2546261"/>
            <a:ext cx="3081603" cy="1200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作为一个个性化推荐工程师，你连伦理素养都没有？？？</a:t>
            </a: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16512855"/>
              </p:ext>
            </p:extLst>
          </p:nvPr>
        </p:nvGraphicFramePr>
        <p:xfrm>
          <a:off x="205818" y="1586095"/>
          <a:ext cx="4655742" cy="4357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3045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5534253" y="1971155"/>
            <a:ext cx="6152694" cy="1508451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8" name="AutoShape 4" descr="https://desk-fd.zol-img.com.cn/t_s4096x2160c5/g5/M00/00/07/ChMkJ1wzKEaIEwjVACzBxGjuwMwAAuP7wLyc-gALMHc623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6" descr="https://desk-fd.zol-img.com.cn/t_s1600x900c5/g5/M00/00/07/ChMkJ1wzKEaIEwjVACzBxGjuwMwAAuP7wLyc-gALMHc623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73891" y="15875"/>
            <a:ext cx="12192000" cy="6858000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solidFill>
              <a:schemeClr val="accent1">
                <a:shade val="50000"/>
                <a:alpha val="91000"/>
              </a:schemeClr>
            </a:solidFill>
          </a:ln>
          <a:effectLst>
            <a:outerShdw blurRad="139700" dist="50800" dir="5400000" sx="65000" sy="65000" algn="ctr" rotWithShape="0">
              <a:srgbClr val="000000">
                <a:alpha val="0"/>
              </a:srgbClr>
            </a:outerShdw>
            <a:reflection endPos="65000" dist="50800" dir="5400000" sy="-100000" algn="bl" rotWithShape="0"/>
            <a:softEdge rad="812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Content Placeholder 2"/>
          <p:cNvSpPr>
            <a:spLocks noGrp="1"/>
          </p:cNvSpPr>
          <p:nvPr/>
        </p:nvSpPr>
        <p:spPr>
          <a:xfrm>
            <a:off x="5054264" y="3409526"/>
            <a:ext cx="6152694" cy="1508451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5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14084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964120"/>
            <a:ext cx="12192000" cy="5829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计算机软件具有自身的特点。首先</a:t>
            </a:r>
            <a:r>
              <a:rPr lang="en-US" altLang="zh-CN" dirty="0"/>
              <a:t>, </a:t>
            </a:r>
            <a:r>
              <a:rPr lang="zh-CN" altLang="en-US" dirty="0"/>
              <a:t>它是人类脑</a:t>
            </a:r>
          </a:p>
          <a:p>
            <a:r>
              <a:rPr lang="zh-CN" altLang="en-US" dirty="0"/>
              <a:t>力劳动的智慧成果</a:t>
            </a:r>
            <a:r>
              <a:rPr lang="en-US" altLang="zh-CN" dirty="0"/>
              <a:t>; </a:t>
            </a:r>
            <a:r>
              <a:rPr lang="zh-CN" altLang="en-US" dirty="0"/>
              <a:t>计算机软件的产生</a:t>
            </a:r>
            <a:r>
              <a:rPr lang="en-US" altLang="zh-CN" dirty="0"/>
              <a:t>, </a:t>
            </a:r>
            <a:r>
              <a:rPr lang="zh-CN" altLang="en-US" dirty="0"/>
              <a:t>凝聚了开发</a:t>
            </a:r>
          </a:p>
          <a:p>
            <a:r>
              <a:rPr lang="zh-CN" altLang="en-US" dirty="0"/>
              <a:t>者的大量时间与精力</a:t>
            </a:r>
            <a:r>
              <a:rPr lang="en-US" altLang="zh-CN" dirty="0"/>
              <a:t>, </a:t>
            </a:r>
            <a:r>
              <a:rPr lang="zh-CN" altLang="en-US" dirty="0"/>
              <a:t>是人脑周密逻辑性的产物。其</a:t>
            </a:r>
          </a:p>
          <a:p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zh-CN" altLang="en-US" dirty="0"/>
              <a:t>它具有极高的价值</a:t>
            </a:r>
            <a:r>
              <a:rPr lang="en-US" altLang="zh-CN" dirty="0"/>
              <a:t>, </a:t>
            </a:r>
            <a:r>
              <a:rPr lang="zh-CN" altLang="en-US" dirty="0"/>
              <a:t>一部好的计算机软件必然具</a:t>
            </a:r>
          </a:p>
          <a:p>
            <a:r>
              <a:rPr lang="zh-CN" altLang="en-US" dirty="0"/>
              <a:t>有极高的社会价值和经济价值</a:t>
            </a:r>
            <a:r>
              <a:rPr lang="en-US" altLang="zh-CN" dirty="0"/>
              <a:t>, </a:t>
            </a:r>
            <a:r>
              <a:rPr lang="zh-CN" altLang="en-US" dirty="0"/>
              <a:t>它能应用于社会的多</a:t>
            </a:r>
          </a:p>
          <a:p>
            <a:r>
              <a:rPr lang="zh-CN" altLang="en-US" dirty="0"/>
              <a:t>个领域</a:t>
            </a:r>
            <a:r>
              <a:rPr lang="en-US" altLang="zh-CN" dirty="0"/>
              <a:t>, </a:t>
            </a:r>
            <a:r>
              <a:rPr lang="zh-CN" altLang="en-US" dirty="0"/>
              <a:t>而且还能促进软件产业的发展</a:t>
            </a:r>
            <a:r>
              <a:rPr lang="en-US" altLang="zh-CN" dirty="0"/>
              <a:t>, </a:t>
            </a:r>
            <a:r>
              <a:rPr lang="zh-CN" altLang="en-US" dirty="0"/>
              <a:t>并取得良好</a:t>
            </a:r>
          </a:p>
          <a:p>
            <a:r>
              <a:rPr lang="zh-CN" altLang="en-US" dirty="0"/>
              <a:t>的经济效益。再次</a:t>
            </a:r>
            <a:r>
              <a:rPr lang="en-US" altLang="zh-CN" dirty="0"/>
              <a:t>, </a:t>
            </a:r>
            <a:r>
              <a:rPr lang="zh-CN" altLang="en-US" dirty="0"/>
              <a:t>它具有易复制、易改编的特点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</a:p>
          <a:p>
            <a:r>
              <a:rPr lang="zh-CN" altLang="en-US" dirty="0"/>
              <a:t>也往往成为</a:t>
            </a:r>
            <a:r>
              <a:rPr lang="zh-CN" altLang="en-US" dirty="0" smtClean="0"/>
              <a:t>不法</a:t>
            </a:r>
            <a:r>
              <a:rPr lang="en-US" altLang="zh-CN" dirty="0" smtClean="0"/>
              <a:t>d</a:t>
            </a:r>
            <a:r>
              <a:rPr lang="zh-CN" altLang="en-US" dirty="0" smtClean="0"/>
              <a:t>分子</a:t>
            </a:r>
            <a:r>
              <a:rPr lang="zh-CN" altLang="en-US" dirty="0"/>
              <a:t>盗版和篡改</a:t>
            </a:r>
            <a:r>
              <a:rPr lang="zh-CN" altLang="en-US" dirty="0" smtClean="0"/>
              <a:t>利用得到的</a:t>
            </a:r>
            <a:r>
              <a:rPr lang="zh-CN" altLang="en-US" dirty="0"/>
              <a:t>对象。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Tempus Sans ITC" panose="04020404030D07020202" pitchFamily="82" charset="0"/>
                <a:ea typeface="华文隶书" panose="02010800040101010101" pitchFamily="2" charset="-122"/>
              </a:rPr>
              <a:t>传统算法的尝试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2431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2431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71075" y="1954820"/>
            <a:ext cx="38484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tv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匹配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的传统算法简单尝试：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基于由偏微分方差的图像修复算法，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TV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Total Variation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），即全变分模型。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TV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模型是依靠梯度下降流对图像进行平滑的各向异性的模型。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限制点：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只有小的缺损区域才能补全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上。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不好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用。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244795-4244-45B8-B178-B3F48309F85E}"/>
              </a:ext>
            </a:extLst>
          </p:cNvPr>
          <p:cNvSpPr/>
          <p:nvPr/>
        </p:nvSpPr>
        <p:spPr>
          <a:xfrm>
            <a:off x="4388296" y="1952035"/>
            <a:ext cx="2078331" cy="36069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动态图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436800C-366D-4F90-9DA7-62E6A9B8C220}"/>
              </a:ext>
            </a:extLst>
          </p:cNvPr>
          <p:cNvSpPr/>
          <p:nvPr/>
        </p:nvSpPr>
        <p:spPr>
          <a:xfrm>
            <a:off x="7169596" y="1942510"/>
            <a:ext cx="2078331" cy="36069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缺损</a:t>
            </a:r>
            <a:r>
              <a:rPr lang="zh-CN" altLang="en-US" dirty="0" smtClean="0">
                <a:solidFill>
                  <a:schemeClr val="tx1"/>
                </a:solidFill>
              </a:rPr>
              <a:t>图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ADF455-53F1-4778-A64D-87BEF4745A0A}"/>
              </a:ext>
            </a:extLst>
          </p:cNvPr>
          <p:cNvSpPr/>
          <p:nvPr/>
        </p:nvSpPr>
        <p:spPr>
          <a:xfrm>
            <a:off x="9425988" y="1952035"/>
            <a:ext cx="2078331" cy="36069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修复图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C6B18C0-CD92-4B88-9400-CE78E1EB0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697" y="2567409"/>
            <a:ext cx="2372467" cy="237246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C3B5AEA-C32D-43F2-983A-B80196843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862" y="2557384"/>
            <a:ext cx="2492945" cy="249294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493578" y="3295430"/>
            <a:ext cx="510540" cy="327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977120" y="3108363"/>
            <a:ext cx="510540" cy="327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323697" y="3862075"/>
            <a:ext cx="510540" cy="327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756564" y="3781955"/>
            <a:ext cx="510540" cy="327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58" y="2557385"/>
            <a:ext cx="2447410" cy="24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1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2359378" y="-1096567"/>
            <a:ext cx="16075377" cy="10404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计算机软件具有自身的特点。首先</a:t>
            </a:r>
            <a:r>
              <a:rPr lang="en-US" altLang="zh-CN" dirty="0"/>
              <a:t>, </a:t>
            </a:r>
            <a:r>
              <a:rPr lang="zh-CN" altLang="en-US" dirty="0"/>
              <a:t>它是人类脑</a:t>
            </a:r>
          </a:p>
          <a:p>
            <a:r>
              <a:rPr lang="zh-CN" altLang="en-US" dirty="0"/>
              <a:t>力劳动的智慧成果</a:t>
            </a:r>
            <a:r>
              <a:rPr lang="en-US" altLang="zh-CN" dirty="0"/>
              <a:t>; </a:t>
            </a:r>
            <a:r>
              <a:rPr lang="zh-CN" altLang="en-US" dirty="0"/>
              <a:t>计算机软件的产生</a:t>
            </a:r>
            <a:r>
              <a:rPr lang="en-US" altLang="zh-CN" dirty="0"/>
              <a:t>, </a:t>
            </a:r>
            <a:r>
              <a:rPr lang="zh-CN" altLang="en-US" dirty="0"/>
              <a:t>凝聚了开发</a:t>
            </a:r>
          </a:p>
          <a:p>
            <a:r>
              <a:rPr lang="zh-CN" altLang="en-US" dirty="0"/>
              <a:t>者的大量时间与精力</a:t>
            </a:r>
            <a:r>
              <a:rPr lang="en-US" altLang="zh-CN" dirty="0"/>
              <a:t>, </a:t>
            </a:r>
            <a:r>
              <a:rPr lang="zh-CN" altLang="en-US" dirty="0"/>
              <a:t>是人脑周密逻辑性的产物。其</a:t>
            </a:r>
          </a:p>
          <a:p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zh-CN" altLang="en-US" dirty="0"/>
              <a:t>它具有极高的价值</a:t>
            </a:r>
            <a:r>
              <a:rPr lang="en-US" altLang="zh-CN" dirty="0"/>
              <a:t>, </a:t>
            </a:r>
            <a:r>
              <a:rPr lang="zh-CN" altLang="en-US" dirty="0"/>
              <a:t>一部好的计算机软件必然具</a:t>
            </a:r>
          </a:p>
          <a:p>
            <a:r>
              <a:rPr lang="zh-CN" altLang="en-US" dirty="0"/>
              <a:t>有极高的社会价值和经济价值</a:t>
            </a:r>
            <a:r>
              <a:rPr lang="en-US" altLang="zh-CN" dirty="0"/>
              <a:t>, </a:t>
            </a:r>
            <a:r>
              <a:rPr lang="zh-CN" altLang="en-US" dirty="0"/>
              <a:t>它能应用于社会的多</a:t>
            </a:r>
          </a:p>
          <a:p>
            <a:r>
              <a:rPr lang="zh-CN" altLang="en-US" dirty="0"/>
              <a:t>个领域</a:t>
            </a:r>
            <a:r>
              <a:rPr lang="en-US" altLang="zh-CN" dirty="0"/>
              <a:t>, </a:t>
            </a:r>
            <a:r>
              <a:rPr lang="zh-CN" altLang="en-US" dirty="0"/>
              <a:t>而且还能促进软件产业的发展</a:t>
            </a:r>
            <a:r>
              <a:rPr lang="en-US" altLang="zh-CN" dirty="0"/>
              <a:t>, </a:t>
            </a:r>
            <a:r>
              <a:rPr lang="zh-CN" altLang="en-US" dirty="0"/>
              <a:t>并取得良好</a:t>
            </a:r>
          </a:p>
          <a:p>
            <a:r>
              <a:rPr lang="zh-CN" altLang="en-US" dirty="0"/>
              <a:t>的经济效益。再次</a:t>
            </a:r>
            <a:r>
              <a:rPr lang="en-US" altLang="zh-CN" dirty="0"/>
              <a:t>, </a:t>
            </a:r>
            <a:r>
              <a:rPr lang="zh-CN" altLang="en-US" dirty="0"/>
              <a:t>它具有易复制、易改编的特点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</a:p>
          <a:p>
            <a:r>
              <a:rPr lang="zh-CN" altLang="en-US" dirty="0"/>
              <a:t>也往往成为不法分子盗版和篡改利用的对象。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C46E64-6A73-4BD5-832C-0C861B9EA8E6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843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964120"/>
            <a:ext cx="12192000" cy="5829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计算机软件具有自身的特点。首先</a:t>
            </a:r>
            <a:r>
              <a:rPr lang="en-US" altLang="zh-CN" dirty="0"/>
              <a:t>, </a:t>
            </a:r>
            <a:r>
              <a:rPr lang="zh-CN" altLang="en-US" dirty="0"/>
              <a:t>它是人类脑</a:t>
            </a:r>
          </a:p>
          <a:p>
            <a:r>
              <a:rPr lang="zh-CN" altLang="en-US" dirty="0"/>
              <a:t>力劳动的智慧成果</a:t>
            </a:r>
            <a:r>
              <a:rPr lang="en-US" altLang="zh-CN" dirty="0"/>
              <a:t>; </a:t>
            </a:r>
            <a:r>
              <a:rPr lang="zh-CN" altLang="en-US" dirty="0"/>
              <a:t>计算机软件的产生</a:t>
            </a:r>
            <a:r>
              <a:rPr lang="en-US" altLang="zh-CN" dirty="0"/>
              <a:t>, </a:t>
            </a:r>
            <a:r>
              <a:rPr lang="zh-CN" altLang="en-US" dirty="0"/>
              <a:t>凝聚了开发</a:t>
            </a:r>
          </a:p>
          <a:p>
            <a:r>
              <a:rPr lang="zh-CN" altLang="en-US" dirty="0"/>
              <a:t>者的大量时间与精力</a:t>
            </a:r>
            <a:r>
              <a:rPr lang="en-US" altLang="zh-CN" dirty="0"/>
              <a:t>, </a:t>
            </a:r>
            <a:r>
              <a:rPr lang="zh-CN" altLang="en-US" dirty="0"/>
              <a:t>是人脑周密逻辑性的产物。其</a:t>
            </a:r>
          </a:p>
          <a:p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zh-CN" altLang="en-US" dirty="0"/>
              <a:t>它具有极高的价值</a:t>
            </a:r>
            <a:r>
              <a:rPr lang="en-US" altLang="zh-CN" dirty="0"/>
              <a:t>, </a:t>
            </a:r>
            <a:r>
              <a:rPr lang="zh-CN" altLang="en-US" dirty="0"/>
              <a:t>一部好的计算机软件必然具</a:t>
            </a:r>
          </a:p>
          <a:p>
            <a:r>
              <a:rPr lang="zh-CN" altLang="en-US" dirty="0"/>
              <a:t>有极高的社会价值和经济价值</a:t>
            </a:r>
            <a:r>
              <a:rPr lang="en-US" altLang="zh-CN" dirty="0"/>
              <a:t>, </a:t>
            </a:r>
            <a:r>
              <a:rPr lang="zh-CN" altLang="en-US" dirty="0"/>
              <a:t>它能应用于社会的多</a:t>
            </a:r>
          </a:p>
          <a:p>
            <a:r>
              <a:rPr lang="zh-CN" altLang="en-US" dirty="0"/>
              <a:t>个领域</a:t>
            </a:r>
            <a:r>
              <a:rPr lang="en-US" altLang="zh-CN" dirty="0"/>
              <a:t>, </a:t>
            </a:r>
            <a:r>
              <a:rPr lang="zh-CN" altLang="en-US" dirty="0"/>
              <a:t>而且还能促进软件产业的发展</a:t>
            </a:r>
            <a:r>
              <a:rPr lang="en-US" altLang="zh-CN" dirty="0"/>
              <a:t>, </a:t>
            </a:r>
            <a:r>
              <a:rPr lang="zh-CN" altLang="en-US" dirty="0"/>
              <a:t>并取得良好</a:t>
            </a:r>
          </a:p>
          <a:p>
            <a:r>
              <a:rPr lang="zh-CN" altLang="en-US" dirty="0"/>
              <a:t>的经济效益。再次</a:t>
            </a:r>
            <a:r>
              <a:rPr lang="en-US" altLang="zh-CN" dirty="0"/>
              <a:t>, </a:t>
            </a:r>
            <a:r>
              <a:rPr lang="zh-CN" altLang="en-US" dirty="0"/>
              <a:t>它具有易复制、易改编的特点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</a:p>
          <a:p>
            <a:r>
              <a:rPr lang="zh-CN" altLang="en-US" dirty="0"/>
              <a:t>也往往成为不法分子盗版和篡改利用的对象。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err="1">
                <a:latin typeface="Tempus Sans ITC" panose="04020404030D07020202" pitchFamily="82" charset="0"/>
                <a:ea typeface="华文隶书" panose="02010800040101010101" pitchFamily="2" charset="-122"/>
              </a:rPr>
              <a:t>Pconv</a:t>
            </a:r>
            <a:r>
              <a:rPr lang="zh-CN" altLang="en-US" sz="3200" dirty="0">
                <a:latin typeface="Tempus Sans ITC" panose="04020404030D07020202" pitchFamily="82" charset="0"/>
                <a:ea typeface="华文隶书" panose="02010800040101010101" pitchFamily="2" charset="-122"/>
              </a:rPr>
              <a:t>网络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71075" y="1024759"/>
            <a:ext cx="8058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partial convolution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zh-CN" altLang="zh-CN" sz="1800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部分卷积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Nvidia2017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年的图像修复论文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解决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普通卷积网络在训练时会利用掩膜中的不真实替代值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（一般掩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膜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mask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采用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或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255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的值）的做法，容易出现伪影、颜色模糊、灰影等，后处理操作麻烦且代价昂贵。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例如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context-encoder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697" y="3733588"/>
            <a:ext cx="1785375" cy="17853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786" y="3733588"/>
            <a:ext cx="1799282" cy="17992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099" y="3733588"/>
            <a:ext cx="1781874" cy="17818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98" y="3241582"/>
            <a:ext cx="5725656" cy="276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err="1">
                <a:latin typeface="Tempus Sans ITC" panose="04020404030D07020202" pitchFamily="82" charset="0"/>
                <a:ea typeface="华文隶书" panose="02010800040101010101" pitchFamily="2" charset="-122"/>
              </a:rPr>
              <a:t>Pconv</a:t>
            </a:r>
            <a:r>
              <a:rPr lang="zh-CN" altLang="en-US" sz="3200" dirty="0">
                <a:latin typeface="Tempus Sans ITC" panose="04020404030D07020202" pitchFamily="82" charset="0"/>
                <a:ea typeface="华文隶书" panose="02010800040101010101" pitchFamily="2" charset="-122"/>
              </a:rPr>
              <a:t>网络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71075" y="1024759"/>
            <a:ext cx="65571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在当前滑动窗口上，选择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有效的滑动值参与计算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（选择方式是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mask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为判断标准），并加一个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sum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除法来规范化。</a:t>
            </a: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如果没有有效值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，该点就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直接置为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12105" y="6858000"/>
            <a:ext cx="26775604" cy="26775604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3"/>
          <a:stretch>
            <a:fillRect/>
          </a:stretch>
        </p:blipFill>
        <p:spPr>
          <a:xfrm>
            <a:off x="78708" y="2346390"/>
            <a:ext cx="5734712" cy="142121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71075" y="3895519"/>
            <a:ext cx="80585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计算完成后，</a:t>
            </a:r>
            <a:r>
              <a:rPr lang="en-US" altLang="zh-CN" dirty="0">
                <a:solidFill>
                  <a:srgbClr val="FF0000"/>
                </a:solidFill>
              </a:rPr>
              <a:t>Mask</a:t>
            </a:r>
            <a:r>
              <a:rPr lang="zh-CN" altLang="zh-CN" dirty="0">
                <a:solidFill>
                  <a:srgbClr val="FF0000"/>
                </a:solidFill>
              </a:rPr>
              <a:t>更新</a:t>
            </a:r>
            <a:r>
              <a:rPr lang="zh-CN" altLang="zh-CN" dirty="0"/>
              <a:t>：</a:t>
            </a:r>
          </a:p>
          <a:p>
            <a:r>
              <a:rPr lang="zh-CN" altLang="zh-CN" dirty="0"/>
              <a:t>对该点，如果</a:t>
            </a:r>
            <a:r>
              <a:rPr lang="zh-CN" altLang="zh-CN" dirty="0">
                <a:solidFill>
                  <a:srgbClr val="FF0000"/>
                </a:solidFill>
              </a:rPr>
              <a:t>周围没有有效像素值，置为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zh-CN" dirty="0"/>
              <a:t>，有的话，将其置为有效像素值，即新</a:t>
            </a:r>
            <a:r>
              <a:rPr lang="en-US" altLang="zh-CN" dirty="0"/>
              <a:t>mask</a:t>
            </a:r>
            <a:r>
              <a:rPr lang="zh-CN" altLang="zh-CN" dirty="0"/>
              <a:t>里标记为有效值。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568889"/>
              </p:ext>
            </p:extLst>
          </p:nvPr>
        </p:nvGraphicFramePr>
        <p:xfrm>
          <a:off x="-22316089" y="17444778"/>
          <a:ext cx="2136552" cy="206834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712184">
                  <a:extLst>
                    <a:ext uri="{9D8B030D-6E8A-4147-A177-3AD203B41FA5}">
                      <a16:colId xmlns:a16="http://schemas.microsoft.com/office/drawing/2014/main" val="1479854363"/>
                    </a:ext>
                  </a:extLst>
                </a:gridCol>
                <a:gridCol w="712184">
                  <a:extLst>
                    <a:ext uri="{9D8B030D-6E8A-4147-A177-3AD203B41FA5}">
                      <a16:colId xmlns:a16="http://schemas.microsoft.com/office/drawing/2014/main" val="1632615456"/>
                    </a:ext>
                  </a:extLst>
                </a:gridCol>
                <a:gridCol w="712184">
                  <a:extLst>
                    <a:ext uri="{9D8B030D-6E8A-4147-A177-3AD203B41FA5}">
                      <a16:colId xmlns:a16="http://schemas.microsoft.com/office/drawing/2014/main" val="1200902962"/>
                    </a:ext>
                  </a:extLst>
                </a:gridCol>
              </a:tblGrid>
              <a:tr h="68944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383169"/>
                  </a:ext>
                </a:extLst>
              </a:tr>
              <a:tr h="68944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441215"/>
                  </a:ext>
                </a:extLst>
              </a:tr>
              <a:tr h="68944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84084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273875"/>
              </p:ext>
            </p:extLst>
          </p:nvPr>
        </p:nvGraphicFramePr>
        <p:xfrm>
          <a:off x="-17561209" y="19031629"/>
          <a:ext cx="2136552" cy="206834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712184">
                  <a:extLst>
                    <a:ext uri="{9D8B030D-6E8A-4147-A177-3AD203B41FA5}">
                      <a16:colId xmlns:a16="http://schemas.microsoft.com/office/drawing/2014/main" val="1479854363"/>
                    </a:ext>
                  </a:extLst>
                </a:gridCol>
                <a:gridCol w="712184">
                  <a:extLst>
                    <a:ext uri="{9D8B030D-6E8A-4147-A177-3AD203B41FA5}">
                      <a16:colId xmlns:a16="http://schemas.microsoft.com/office/drawing/2014/main" val="1632615456"/>
                    </a:ext>
                  </a:extLst>
                </a:gridCol>
                <a:gridCol w="712184">
                  <a:extLst>
                    <a:ext uri="{9D8B030D-6E8A-4147-A177-3AD203B41FA5}">
                      <a16:colId xmlns:a16="http://schemas.microsoft.com/office/drawing/2014/main" val="1200902962"/>
                    </a:ext>
                  </a:extLst>
                </a:gridCol>
              </a:tblGrid>
              <a:tr h="68944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383169"/>
                  </a:ext>
                </a:extLst>
              </a:tr>
              <a:tr h="68944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441215"/>
                  </a:ext>
                </a:extLst>
              </a:tr>
              <a:tr h="68944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84084"/>
                  </a:ext>
                </a:extLst>
              </a:tr>
            </a:tbl>
          </a:graphicData>
        </a:graphic>
      </p:graphicFrame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720" y="1249408"/>
            <a:ext cx="2683104" cy="232199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35" y="1431901"/>
            <a:ext cx="1957007" cy="195700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022" y="4831306"/>
            <a:ext cx="4705350" cy="14763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904" y="4499549"/>
            <a:ext cx="1957007" cy="195700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779872" y="4484309"/>
            <a:ext cx="1957007" cy="1957007"/>
            <a:chOff x="9779872" y="4590989"/>
            <a:chExt cx="1957007" cy="1957007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9872" y="4590989"/>
              <a:ext cx="1957007" cy="1957007"/>
            </a:xfrm>
            <a:prstGeom prst="rect">
              <a:avLst/>
            </a:prstGeom>
          </p:spPr>
        </p:pic>
        <p:sp>
          <p:nvSpPr>
            <p:cNvPr id="25" name="椭圆 24"/>
            <p:cNvSpPr/>
            <p:nvPr/>
          </p:nvSpPr>
          <p:spPr>
            <a:xfrm>
              <a:off x="10462752" y="5272979"/>
              <a:ext cx="604028" cy="6058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7" name="直接箭头连接符 26"/>
          <p:cNvCxnSpPr/>
          <p:nvPr/>
        </p:nvCxnSpPr>
        <p:spPr>
          <a:xfrm flipH="1">
            <a:off x="7919720" y="5295900"/>
            <a:ext cx="71120" cy="205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 flipV="1">
            <a:off x="7990840" y="5605780"/>
            <a:ext cx="233680" cy="7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7642860" y="5448300"/>
            <a:ext cx="193040" cy="13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800340" y="5605780"/>
            <a:ext cx="119380" cy="261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1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err="1">
                <a:latin typeface="Tempus Sans ITC" panose="04020404030D07020202" pitchFamily="82" charset="0"/>
                <a:ea typeface="华文隶书" panose="02010800040101010101" pitchFamily="2" charset="-122"/>
              </a:rPr>
              <a:t>Pconv</a:t>
            </a:r>
            <a:r>
              <a:rPr lang="zh-CN" altLang="en-US" sz="3200" dirty="0">
                <a:latin typeface="Tempus Sans ITC" panose="04020404030D07020202" pitchFamily="82" charset="0"/>
                <a:ea typeface="华文隶书" panose="02010800040101010101" pitchFamily="2" charset="-122"/>
              </a:rPr>
              <a:t>网络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17449" y="1024759"/>
            <a:ext cx="655710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函数：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（各种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的结合体）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函数结合：</a:t>
            </a:r>
          </a:p>
          <a:p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loss_hole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缺失区域的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损失，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L1loss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计算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+ 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loss_valid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（有效区域的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损失，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L1loss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计算）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+ 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loss_perceptual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（感知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损失，高层次的特征损失）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+ 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loss_style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（风格损失）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+ 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loss_tv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（平滑性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损失，促进生成图像的平滑性，消除噪声）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上述每个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都有一个系数（系数是先验算出来的），然后上述的所有种类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加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个系数求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总和作为最终的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函数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系数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先验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出来的，论文说的是提前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张做实验选出来的）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29" y="4434579"/>
            <a:ext cx="11080091" cy="9093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7539" y="233010"/>
            <a:ext cx="7901433" cy="8971950"/>
          </a:xfrm>
          <a:prstGeom prst="rect">
            <a:avLst/>
          </a:prstGeom>
        </p:spPr>
      </p:pic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 smtClean="0"/>
              <a:t>8</a:t>
            </a:r>
            <a:endParaRPr lang="zh-CN" altLang="en-US" dirty="0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597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028700"/>
            <a:ext cx="12192000" cy="582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7231-C408-4A59-AB58-028E8853179D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6E64-6A73-4BD5-832C-0C861B9EA8E6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3494534" y="233010"/>
            <a:ext cx="4997450" cy="57837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500" b="1" i="0" kern="1200">
                <a:solidFill>
                  <a:srgbClr val="00FF6D"/>
                </a:solidFill>
                <a:latin typeface="Myriad Pro"/>
                <a:ea typeface="+mn-ea"/>
                <a:cs typeface="Myriad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err="1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Pconv</a:t>
            </a:r>
            <a:r>
              <a:rPr lang="zh-CN" altLang="en-US" sz="3200" dirty="0">
                <a:latin typeface="Tempus Sans ITC" panose="04020404030D07020202" pitchFamily="82" charset="0"/>
                <a:ea typeface="华文隶书" panose="02010800040101010101" pitchFamily="2" charset="-122"/>
              </a:rPr>
              <a:t> </a:t>
            </a:r>
            <a:r>
              <a:rPr lang="zh-CN" altLang="en-US" sz="3200" dirty="0" smtClean="0">
                <a:latin typeface="Tempus Sans ITC" panose="04020404030D07020202" pitchFamily="82" charset="0"/>
                <a:ea typeface="华文隶书" panose="02010800040101010101" pitchFamily="2" charset="-122"/>
              </a:rPr>
              <a:t>结果</a:t>
            </a:r>
            <a:endParaRPr lang="en-US" sz="3200" dirty="0">
              <a:latin typeface="Tempus Sans ITC" panose="04020404030D07020202" pitchFamily="82" charset="0"/>
              <a:ea typeface="华文隶书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643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1236" y="6439315"/>
            <a:ext cx="782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721055" y="159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934831" y="1179206"/>
            <a:ext cx="58370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8080"/>
                </a:solidFill>
                <a:latin typeface="Lantinghei SC"/>
              </a:rPr>
              <a:t>将</a:t>
            </a:r>
            <a:r>
              <a:rPr lang="en-US" altLang="zh-CN" b="1" dirty="0">
                <a:solidFill>
                  <a:srgbClr val="008080"/>
                </a:solidFill>
                <a:latin typeface="Lantinghei SC"/>
              </a:rPr>
              <a:t>1w</a:t>
            </a:r>
            <a:r>
              <a:rPr lang="zh-CN" altLang="en-US" b="1" dirty="0">
                <a:solidFill>
                  <a:srgbClr val="008080"/>
                </a:solidFill>
                <a:latin typeface="Lantinghei SC"/>
              </a:rPr>
              <a:t>张照片训练了</a:t>
            </a:r>
            <a:r>
              <a:rPr lang="en-US" altLang="zh-CN" b="1" dirty="0">
                <a:solidFill>
                  <a:srgbClr val="008080"/>
                </a:solidFill>
                <a:latin typeface="Lantinghei SC"/>
              </a:rPr>
              <a:t>230</a:t>
            </a:r>
            <a:r>
              <a:rPr lang="zh-CN" altLang="en-US" b="1" dirty="0">
                <a:solidFill>
                  <a:srgbClr val="008080"/>
                </a:solidFill>
                <a:latin typeface="Lantinghei SC"/>
              </a:rPr>
              <a:t>次的模型</a:t>
            </a:r>
            <a:r>
              <a:rPr lang="zh-CN" altLang="en-US" b="1" dirty="0" smtClean="0">
                <a:solidFill>
                  <a:srgbClr val="008080"/>
                </a:solidFill>
                <a:latin typeface="Lantinghei SC"/>
              </a:rPr>
              <a:t>。</a:t>
            </a:r>
            <a:endParaRPr lang="en-US" altLang="zh-CN" b="1" dirty="0" smtClean="0">
              <a:solidFill>
                <a:srgbClr val="008080"/>
              </a:solidFill>
              <a:latin typeface="Lantinghei SC"/>
            </a:endParaRPr>
          </a:p>
          <a:p>
            <a:endParaRPr lang="en-US" altLang="zh-CN" b="1" dirty="0" smtClean="0">
              <a:solidFill>
                <a:srgbClr val="008080"/>
              </a:solidFill>
              <a:latin typeface="Lantinghei SC"/>
            </a:endParaRPr>
          </a:p>
          <a:p>
            <a:r>
              <a:rPr lang="zh-CN" altLang="zh-CN" dirty="0"/>
              <a:t>缺失部分没有特征点的图像修复效果已经足够好了。（因为本来就等价于直线连起来。）</a:t>
            </a:r>
          </a:p>
          <a:p>
            <a:endParaRPr lang="zh-CN" altLang="en-US" b="0" i="0" dirty="0">
              <a:solidFill>
                <a:srgbClr val="FF0000"/>
              </a:solidFill>
              <a:effectLst/>
              <a:latin typeface="Lantinghei SC"/>
            </a:endParaRPr>
          </a:p>
        </p:txBody>
      </p:sp>
      <p:pic>
        <p:nvPicPr>
          <p:cNvPr id="13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3663489" y="2465947"/>
            <a:ext cx="5819177" cy="1868986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3801697" y="4150115"/>
            <a:ext cx="5638553" cy="198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5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3712</Words>
  <Application>Microsoft Office PowerPoint</Application>
  <PresentationFormat>宽屏</PresentationFormat>
  <Paragraphs>388</Paragraphs>
  <Slides>38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3" baseType="lpstr">
      <vt:lpstr>Hei</vt:lpstr>
      <vt:lpstr>Lantinghei SC</vt:lpstr>
      <vt:lpstr>Myriad Pro</vt:lpstr>
      <vt:lpstr>ProximaNova</vt:lpstr>
      <vt:lpstr>等线</vt:lpstr>
      <vt:lpstr>等线 Light</vt:lpstr>
      <vt:lpstr>方正舒体</vt:lpstr>
      <vt:lpstr>黑体</vt:lpstr>
      <vt:lpstr>华文隶书</vt:lpstr>
      <vt:lpstr>华文宋体</vt:lpstr>
      <vt:lpstr>Arial</vt:lpstr>
      <vt:lpstr>Bradley Hand ITC</vt:lpstr>
      <vt:lpstr>Tempus Sans ITC</vt:lpstr>
      <vt:lpstr>Times New Roman</vt:lpstr>
      <vt:lpstr>Office 主题​​</vt:lpstr>
      <vt:lpstr>PowerPoint 演示文稿</vt:lpstr>
      <vt:lpstr>  CONTENTS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291477206@qq.com</dc:creator>
  <cp:lastModifiedBy>harvest06</cp:lastModifiedBy>
  <cp:revision>173</cp:revision>
  <dcterms:created xsi:type="dcterms:W3CDTF">2019-10-09T13:23:56Z</dcterms:created>
  <dcterms:modified xsi:type="dcterms:W3CDTF">2020-10-28T06:39:36Z</dcterms:modified>
</cp:coreProperties>
</file>